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9" r:id="rId3"/>
    <p:sldId id="311" r:id="rId4"/>
    <p:sldId id="325" r:id="rId5"/>
    <p:sldId id="327" r:id="rId6"/>
    <p:sldId id="319" r:id="rId7"/>
    <p:sldId id="326" r:id="rId8"/>
    <p:sldId id="328" r:id="rId9"/>
    <p:sldId id="324" r:id="rId10"/>
    <p:sldId id="334" r:id="rId11"/>
    <p:sldId id="320" r:id="rId12"/>
    <p:sldId id="313" r:id="rId13"/>
    <p:sldId id="310" r:id="rId14"/>
    <p:sldId id="330" r:id="rId15"/>
    <p:sldId id="305" r:id="rId16"/>
    <p:sldId id="306" r:id="rId17"/>
    <p:sldId id="307" r:id="rId18"/>
  </p:sldIdLst>
  <p:sldSz cx="9906000" cy="6858000" type="A4"/>
  <p:notesSz cx="6805613" cy="99441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13" autoAdjust="0"/>
    <p:restoredTop sz="94660"/>
  </p:normalViewPr>
  <p:slideViewPr>
    <p:cSldViewPr snapToObjects="1">
      <p:cViewPr>
        <p:scale>
          <a:sx n="110" d="100"/>
          <a:sy n="110" d="100"/>
        </p:scale>
        <p:origin x="-1320" y="-444"/>
      </p:cViewPr>
      <p:guideLst>
        <p:guide orient="horz" pos="2160"/>
        <p:guide pos="312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nb-NO"/>
          </a:p>
        </p:txBody>
      </p:sp>
      <p:sp>
        <p:nvSpPr>
          <p:cNvPr id="3" name="Date Placeholder 2"/>
          <p:cNvSpPr>
            <a:spLocks noGrp="1"/>
          </p:cNvSpPr>
          <p:nvPr>
            <p:ph type="dt" sz="quarter" idx="1"/>
          </p:nvPr>
        </p:nvSpPr>
        <p:spPr>
          <a:xfrm>
            <a:off x="3854939" y="0"/>
            <a:ext cx="2949099" cy="49720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endParaRPr lang="nb-NO"/>
          </a:p>
        </p:txBody>
      </p:sp>
      <p:sp>
        <p:nvSpPr>
          <p:cNvPr id="4" name="Footer Placeholder 3"/>
          <p:cNvSpPr>
            <a:spLocks noGrp="1"/>
          </p:cNvSpPr>
          <p:nvPr>
            <p:ph type="ftr" sz="quarter" idx="2"/>
          </p:nvPr>
        </p:nvSpPr>
        <p:spPr>
          <a:xfrm>
            <a:off x="0" y="9445169"/>
            <a:ext cx="2949099" cy="497205"/>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nb-NO"/>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03D9220-5734-40CD-83F0-FCA91F239A04}" type="slidenum">
              <a:rPr lang="en-US"/>
              <a:pPr/>
              <a:t>‹#›</a:t>
            </a:fld>
            <a:endParaRPr lang="en-US"/>
          </a:p>
        </p:txBody>
      </p:sp>
    </p:spTree>
    <p:extLst>
      <p:ext uri="{BB962C8B-B14F-4D97-AF65-F5344CB8AC3E}">
        <p14:creationId xmlns:p14="http://schemas.microsoft.com/office/powerpoint/2010/main" val="3236091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nb-NO"/>
          </a:p>
        </p:txBody>
      </p:sp>
      <p:sp>
        <p:nvSpPr>
          <p:cNvPr id="3" name="Date Placeholder 2"/>
          <p:cNvSpPr>
            <a:spLocks noGrp="1"/>
          </p:cNvSpPr>
          <p:nvPr>
            <p:ph type="dt" idx="1"/>
          </p:nvPr>
        </p:nvSpPr>
        <p:spPr>
          <a:xfrm>
            <a:off x="3854939" y="0"/>
            <a:ext cx="2949099" cy="49720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endParaRPr lang="nb-NO"/>
          </a:p>
        </p:txBody>
      </p:sp>
      <p:sp>
        <p:nvSpPr>
          <p:cNvPr id="4" name="Slide Image Placeholder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smtClean="0"/>
          </a:p>
        </p:txBody>
      </p:sp>
      <p:sp>
        <p:nvSpPr>
          <p:cNvPr id="5" name="Notes Placeholder 4"/>
          <p:cNvSpPr>
            <a:spLocks noGrp="1"/>
          </p:cNvSpPr>
          <p:nvPr>
            <p:ph type="body" sz="quarter" idx="3"/>
          </p:nvPr>
        </p:nvSpPr>
        <p:spPr>
          <a:xfrm>
            <a:off x="680562" y="4723448"/>
            <a:ext cx="5444490" cy="4474845"/>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smtClean="0"/>
          </a:p>
        </p:txBody>
      </p:sp>
      <p:sp>
        <p:nvSpPr>
          <p:cNvPr id="6" name="Footer Placeholder 5"/>
          <p:cNvSpPr>
            <a:spLocks noGrp="1"/>
          </p:cNvSpPr>
          <p:nvPr>
            <p:ph type="ftr" sz="quarter" idx="4"/>
          </p:nvPr>
        </p:nvSpPr>
        <p:spPr>
          <a:xfrm>
            <a:off x="0" y="9445169"/>
            <a:ext cx="2949099" cy="497205"/>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nb-NO"/>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02B6277-C26B-4F5F-84BD-482877D8C66F}" type="slidenum">
              <a:rPr lang="en-US"/>
              <a:pPr/>
              <a:t>‹#›</a:t>
            </a:fld>
            <a:endParaRPr lang="en-US"/>
          </a:p>
        </p:txBody>
      </p:sp>
    </p:spTree>
    <p:extLst>
      <p:ext uri="{BB962C8B-B14F-4D97-AF65-F5344CB8AC3E}">
        <p14:creationId xmlns:p14="http://schemas.microsoft.com/office/powerpoint/2010/main" val="41198014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B6277-C26B-4F5F-84BD-482877D8C66F}" type="slidenum">
              <a:rPr lang="en-US" smtClean="0"/>
              <a:pPr/>
              <a:t>1</a:t>
            </a:fld>
            <a:endParaRPr lang="en-US" dirty="0"/>
          </a:p>
        </p:txBody>
      </p:sp>
    </p:spTree>
    <p:extLst>
      <p:ext uri="{BB962C8B-B14F-4D97-AF65-F5344CB8AC3E}">
        <p14:creationId xmlns:p14="http://schemas.microsoft.com/office/powerpoint/2010/main" val="2807584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8464" y="188640"/>
            <a:ext cx="8089900" cy="784815"/>
          </a:xfrm>
        </p:spPr>
        <p:txBody>
          <a:bodyPr>
            <a:normAutofit/>
          </a:bodyPr>
          <a:lstStyle>
            <a:lvl1pPr algn="l">
              <a:defRPr sz="4200" b="1" cap="none">
                <a:solidFill>
                  <a:schemeClr val="bg1"/>
                </a:solidFill>
              </a:defRPr>
            </a:lvl1pPr>
          </a:lstStyle>
          <a:p>
            <a:r>
              <a:rPr lang="en-US" smtClean="0"/>
              <a:t>Click to edit Master title style</a:t>
            </a:r>
            <a:endParaRPr lang="en-US" dirty="0"/>
          </a:p>
        </p:txBody>
      </p:sp>
      <p:sp>
        <p:nvSpPr>
          <p:cNvPr id="5" name="Text Placeholder 2"/>
          <p:cNvSpPr>
            <a:spLocks noGrp="1"/>
          </p:cNvSpPr>
          <p:nvPr>
            <p:ph type="body" idx="1"/>
          </p:nvPr>
        </p:nvSpPr>
        <p:spPr>
          <a:xfrm>
            <a:off x="128464" y="980728"/>
            <a:ext cx="6552728" cy="1368152"/>
          </a:xfrm>
        </p:spPr>
        <p:txBody>
          <a:bodyPr>
            <a:norm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1472" y="6173178"/>
            <a:ext cx="504056" cy="539531"/>
          </a:xfrm>
          <a:prstGeom prst="rect">
            <a:avLst/>
          </a:prstGeom>
        </p:spPr>
      </p:pic>
    </p:spTree>
    <p:extLst>
      <p:ext uri="{BB962C8B-B14F-4D97-AF65-F5344CB8AC3E}">
        <p14:creationId xmlns:p14="http://schemas.microsoft.com/office/powerpoint/2010/main" val="41310042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mmenligning 3">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915400" cy="1116360"/>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1"/>
          </p:nvPr>
        </p:nvSpPr>
        <p:spPr>
          <a:xfrm>
            <a:off x="495300" y="1447801"/>
            <a:ext cx="4376870" cy="4573487"/>
          </a:xfrm>
        </p:spPr>
        <p:txBody>
          <a:bodyPr/>
          <a:lstStyle>
            <a:lvl1pPr marL="0" indent="0">
              <a:spcBef>
                <a:spcPts val="1800"/>
              </a:spcBef>
              <a:spcAft>
                <a:spcPts val="0"/>
              </a:spcAft>
              <a:buNone/>
              <a:defRPr sz="1400"/>
            </a:lvl1pPr>
            <a:lvl2pPr marL="269875" indent="-88900">
              <a:defRPr sz="1200"/>
            </a:lvl2pPr>
            <a:lvl3pPr marL="444500" indent="-88900">
              <a:defRPr sz="1100"/>
            </a:lvl3pPr>
            <a:lvl4pPr marL="1296000" indent="-270000" algn="l">
              <a:spcBef>
                <a:spcPts val="240"/>
              </a:spcBef>
              <a:defRPr sz="900"/>
            </a:lvl4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idx="12"/>
          </p:nvPr>
        </p:nvSpPr>
        <p:spPr>
          <a:xfrm>
            <a:off x="5032110" y="1447800"/>
            <a:ext cx="4378590" cy="2197224"/>
          </a:xfrm>
        </p:spPr>
        <p:txBody>
          <a:bodyPr/>
          <a:lstStyle>
            <a:lvl1pPr marL="0" indent="0" algn="l" defTabSz="457200" rtl="0" eaLnBrk="1" fontAlgn="base" hangingPunct="1">
              <a:spcBef>
                <a:spcPts val="1800"/>
              </a:spcBef>
              <a:spcAft>
                <a:spcPts val="0"/>
              </a:spcAft>
              <a:buFont typeface="Arial" charset="0"/>
              <a:buNone/>
              <a:defRPr lang="nb-NO" sz="1400" kern="1200" dirty="0" smtClean="0">
                <a:solidFill>
                  <a:schemeClr val="tx1"/>
                </a:solidFill>
                <a:latin typeface="+mn-lt"/>
                <a:ea typeface="ＭＳ Ｐゴシック" charset="-128"/>
                <a:cs typeface="ＭＳ Ｐゴシック" charset="-128"/>
              </a:defRPr>
            </a:lvl1pPr>
            <a:lvl2pPr marL="269875" indent="-88900" algn="l" defTabSz="457200" rtl="0" eaLnBrk="1" fontAlgn="base" hangingPunct="1">
              <a:buFont typeface="Arial" charset="0"/>
              <a:defRPr lang="nb-NO" sz="1200" kern="1200" dirty="0" smtClean="0">
                <a:solidFill>
                  <a:schemeClr val="tx1"/>
                </a:solidFill>
                <a:latin typeface="+mn-lt"/>
                <a:ea typeface="ＭＳ Ｐゴシック" charset="-128"/>
                <a:cs typeface="ＭＳ Ｐゴシック" charset="-128"/>
              </a:defRPr>
            </a:lvl2pPr>
            <a:lvl3pPr marL="444500" indent="-88900" algn="l" defTabSz="457200" rtl="0" eaLnBrk="1" fontAlgn="base" hangingPunct="1">
              <a:buFont typeface="Arial" charset="0"/>
              <a:defRPr lang="nb-NO" sz="1100" kern="1200" dirty="0" smtClean="0">
                <a:solidFill>
                  <a:schemeClr val="tx1"/>
                </a:solidFill>
                <a:latin typeface="+mn-lt"/>
                <a:ea typeface="ＭＳ Ｐゴシック" charset="-128"/>
                <a:cs typeface="ＭＳ Ｐゴシック" charset="-128"/>
              </a:defRPr>
            </a:lvl3pPr>
            <a:lvl4pPr marL="1296000" indent="-270000" algn="l">
              <a:spcBef>
                <a:spcPts val="240"/>
              </a:spcBef>
              <a:defRPr sz="900"/>
            </a:lvl4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idx="14"/>
          </p:nvPr>
        </p:nvSpPr>
        <p:spPr>
          <a:xfrm>
            <a:off x="5032110" y="3824064"/>
            <a:ext cx="4378590" cy="2197224"/>
          </a:xfrm>
        </p:spPr>
        <p:txBody>
          <a:bodyPr/>
          <a:lstStyle>
            <a:lvl1pPr marL="0" indent="0">
              <a:spcBef>
                <a:spcPts val="1800"/>
              </a:spcBef>
              <a:spcAft>
                <a:spcPts val="0"/>
              </a:spcAft>
              <a:buNone/>
              <a:defRPr sz="1400"/>
            </a:lvl1pPr>
            <a:lvl2pPr marL="269875" indent="-88900">
              <a:defRPr sz="1200"/>
            </a:lvl2pPr>
            <a:lvl3pPr marL="444500" indent="-88900">
              <a:defRPr sz="1100"/>
            </a:lvl3pPr>
            <a:lvl4pPr marL="1296000" indent="-270000" algn="l">
              <a:spcBef>
                <a:spcPts val="240"/>
              </a:spcBef>
              <a:defRPr sz="9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6439358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9" name="Content Placeholder 2"/>
          <p:cNvSpPr>
            <a:spLocks noGrp="1"/>
          </p:cNvSpPr>
          <p:nvPr>
            <p:ph idx="11"/>
          </p:nvPr>
        </p:nvSpPr>
        <p:spPr>
          <a:xfrm>
            <a:off x="495300" y="1447801"/>
            <a:ext cx="4376870" cy="4573487"/>
          </a:xfrm>
        </p:spPr>
        <p:txBody>
          <a:bodyPr/>
          <a:lstStyle>
            <a:lvl1pPr indent="-360000">
              <a:defRPr sz="1400"/>
            </a:lvl1pPr>
            <a:lvl2pPr marL="269875" indent="-88900">
              <a:defRPr sz="1200"/>
            </a:lvl2pPr>
            <a:lvl3pPr marL="355600" indent="-90488">
              <a:defRPr sz="1100"/>
            </a:lvl3pPr>
            <a:lvl4pPr marL="1296000" indent="-270000" algn="l">
              <a:spcBef>
                <a:spcPts val="240"/>
              </a:spcBef>
              <a:defRPr sz="900"/>
            </a:lvl4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idx="12"/>
          </p:nvPr>
        </p:nvSpPr>
        <p:spPr>
          <a:xfrm>
            <a:off x="5032110" y="1447801"/>
            <a:ext cx="4378590" cy="4573487"/>
          </a:xfrm>
        </p:spPr>
        <p:txBody>
          <a:bodyPr/>
          <a:lstStyle>
            <a:lvl1pPr indent="-360000">
              <a:defRPr sz="1400"/>
            </a:lvl1pPr>
            <a:lvl2pPr marL="269875" indent="-88900">
              <a:defRPr sz="1200"/>
            </a:lvl2pPr>
            <a:lvl3pPr marL="354013" indent="-88900">
              <a:defRPr sz="1100"/>
            </a:lvl3pPr>
            <a:lvl4pPr marL="1296000" indent="-270000" algn="l">
              <a:spcBef>
                <a:spcPts val="240"/>
              </a:spcBef>
              <a:defRPr sz="9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1803615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447801"/>
            <a:ext cx="8915400" cy="4573487"/>
          </a:xfrm>
        </p:spPr>
        <p:txBody>
          <a:bodyPr/>
          <a:lstStyle>
            <a:lvl1pPr indent="-360000">
              <a:defRPr sz="1400"/>
            </a:lvl1pPr>
            <a:lvl2pPr marL="269875" indent="-88900">
              <a:defRPr sz="1200"/>
            </a:lvl2pPr>
            <a:lvl3pPr marL="354013" indent="-88900">
              <a:defRPr sz="1100"/>
            </a:lvl3pPr>
            <a:lvl4pPr marL="1296000" indent="-270000" algn="l">
              <a:spcBef>
                <a:spcPts val="240"/>
              </a:spcBef>
              <a:defRPr sz="9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6076885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0325865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07263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slide">
    <p:bg>
      <p:bgPr>
        <a:solidFill>
          <a:schemeClr val="bg1"/>
        </a:solidFill>
        <a:effectLst/>
      </p:bgPr>
    </p:bg>
    <p:spTree>
      <p:nvGrpSpPr>
        <p:cNvPr id="1" name=""/>
        <p:cNvGrpSpPr/>
        <p:nvPr/>
      </p:nvGrpSpPr>
      <p:grpSpPr>
        <a:xfrm>
          <a:off x="0" y="0"/>
          <a:ext cx="0" cy="0"/>
          <a:chOff x="0" y="0"/>
          <a:chExt cx="0" cy="0"/>
        </a:xfrm>
      </p:grpSpPr>
      <p:sp>
        <p:nvSpPr>
          <p:cNvPr id="2" name="Rectangle 6"/>
          <p:cNvSpPr/>
          <p:nvPr userDrawn="1"/>
        </p:nvSpPr>
        <p:spPr>
          <a:xfrm>
            <a:off x="0" y="0"/>
            <a:ext cx="9906000" cy="6858000"/>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anchor="ctr"/>
          <a:lstStyle/>
          <a:p>
            <a:pPr algn="ctr"/>
            <a:endParaRPr lang="nb-NO" sz="1800">
              <a:solidFill>
                <a:srgbClr val="000000"/>
              </a:solidFill>
              <a:ea typeface="ＭＳ Ｐゴシック" charset="-128"/>
            </a:endParaRPr>
          </a:p>
        </p:txBody>
      </p:sp>
      <p:pic>
        <p:nvPicPr>
          <p:cNvPr id="3" name="Bilde 4" descr="Svart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111" y="1878014"/>
            <a:ext cx="3143779"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18253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kst">
    <p:spTree>
      <p:nvGrpSpPr>
        <p:cNvPr id="1" name=""/>
        <p:cNvGrpSpPr/>
        <p:nvPr/>
      </p:nvGrpSpPr>
      <p:grpSpPr>
        <a:xfrm>
          <a:off x="0" y="0"/>
          <a:ext cx="0" cy="0"/>
          <a:chOff x="0" y="0"/>
          <a:chExt cx="0" cy="0"/>
        </a:xfrm>
      </p:grpSpPr>
      <p:pic>
        <p:nvPicPr>
          <p:cNvPr id="8" name="Bilde 7" descr="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1288"/>
            <a:ext cx="9906000" cy="986730"/>
          </a:xfrm>
          <a:prstGeom prst="rect">
            <a:avLst/>
          </a:prstGeom>
        </p:spPr>
      </p:pic>
      <p:sp>
        <p:nvSpPr>
          <p:cNvPr id="10" name="Slide Number Placeholder 5"/>
          <p:cNvSpPr>
            <a:spLocks noGrp="1"/>
          </p:cNvSpPr>
          <p:nvPr>
            <p:ph type="sldNum" sz="quarter" idx="10"/>
          </p:nvPr>
        </p:nvSpPr>
        <p:spPr>
          <a:xfrm>
            <a:off x="144463" y="6525345"/>
            <a:ext cx="644525" cy="332656"/>
          </a:xfrm>
          <a:prstGeom prst="rect">
            <a:avLst/>
          </a:prstGeom>
        </p:spPr>
        <p:txBody>
          <a:bodyPr/>
          <a:lstStyle>
            <a:lvl1pPr>
              <a:defRPr sz="1200"/>
            </a:lvl1pPr>
          </a:lstStyle>
          <a:p>
            <a:fld id="{8D3DFD05-D983-4A44-A6CB-C4CC43427CEA}" type="slidenum">
              <a:rPr lang="en-US" smtClean="0"/>
              <a:pPr/>
              <a:t>‹#›</a:t>
            </a:fld>
            <a:endParaRPr lang="en-US" dirty="0"/>
          </a:p>
        </p:txBody>
      </p:sp>
      <p:sp>
        <p:nvSpPr>
          <p:cNvPr id="7" name="Title Placeholder 1"/>
          <p:cNvSpPr>
            <a:spLocks noGrp="1"/>
          </p:cNvSpPr>
          <p:nvPr>
            <p:ph type="title" hasCustomPrompt="1"/>
          </p:nvPr>
        </p:nvSpPr>
        <p:spPr bwMode="auto">
          <a:xfrm>
            <a:off x="495300" y="152400"/>
            <a:ext cx="8915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800"/>
            </a:lvl1pPr>
          </a:lstStyle>
          <a:p>
            <a:pPr lvl="0"/>
            <a:r>
              <a:rPr lang="nb-NO" dirty="0" smtClean="0"/>
              <a:t>Klikk for å legge inn tittel</a:t>
            </a:r>
            <a:endParaRPr lang="en-US" dirty="0"/>
          </a:p>
        </p:txBody>
      </p:sp>
      <p:sp>
        <p:nvSpPr>
          <p:cNvPr id="9" name="Text Placeholder 2"/>
          <p:cNvSpPr>
            <a:spLocks noGrp="1"/>
          </p:cNvSpPr>
          <p:nvPr>
            <p:ph idx="1" hasCustomPrompt="1"/>
          </p:nvPr>
        </p:nvSpPr>
        <p:spPr bwMode="auto">
          <a:xfrm>
            <a:off x="488504" y="1143000"/>
            <a:ext cx="4320480" cy="4736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vl2pPr>
              <a:defRPr baseline="0"/>
            </a:lvl2pPr>
            <a:lvl3pPr>
              <a:defRPr baseline="0"/>
            </a:lvl3pPr>
            <a:lvl4pPr>
              <a:defRPr baseline="0"/>
            </a:lvl4pPr>
          </a:lstStyle>
          <a:p>
            <a:pPr lvl="0"/>
            <a:r>
              <a:rPr lang="nb-NO" noProof="0" dirty="0" smtClean="0"/>
              <a:t>Klikk for å legge inn tekst</a:t>
            </a:r>
          </a:p>
        </p:txBody>
      </p:sp>
      <p:sp>
        <p:nvSpPr>
          <p:cNvPr id="13" name="Text Placeholder 2"/>
          <p:cNvSpPr>
            <a:spLocks noGrp="1"/>
          </p:cNvSpPr>
          <p:nvPr>
            <p:ph idx="14" hasCustomPrompt="1"/>
          </p:nvPr>
        </p:nvSpPr>
        <p:spPr bwMode="auto">
          <a:xfrm>
            <a:off x="5320159" y="1152294"/>
            <a:ext cx="4090541" cy="2234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vl2pPr>
              <a:defRPr baseline="0"/>
            </a:lvl2pPr>
            <a:lvl3pPr>
              <a:defRPr baseline="0"/>
            </a:lvl3pPr>
            <a:lvl4pPr>
              <a:defRPr baseline="0"/>
            </a:lvl4pPr>
          </a:lstStyle>
          <a:p>
            <a:pPr lvl="0"/>
            <a:r>
              <a:rPr lang="nb-NO" noProof="0" dirty="0" smtClean="0"/>
              <a:t>Klikk for å legge inn tekst</a:t>
            </a:r>
          </a:p>
        </p:txBody>
      </p:sp>
      <p:sp>
        <p:nvSpPr>
          <p:cNvPr id="14" name="Text Placeholder 2"/>
          <p:cNvSpPr>
            <a:spLocks noGrp="1"/>
          </p:cNvSpPr>
          <p:nvPr>
            <p:ph idx="15" hasCustomPrompt="1"/>
          </p:nvPr>
        </p:nvSpPr>
        <p:spPr bwMode="auto">
          <a:xfrm>
            <a:off x="5347625" y="3645024"/>
            <a:ext cx="4090541" cy="2234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vl2pPr>
              <a:defRPr baseline="0"/>
            </a:lvl2pPr>
            <a:lvl3pPr>
              <a:defRPr baseline="0"/>
            </a:lvl3pPr>
            <a:lvl4pPr>
              <a:defRPr baseline="0"/>
            </a:lvl4pPr>
          </a:lstStyle>
          <a:p>
            <a:pPr lvl="0"/>
            <a:r>
              <a:rPr lang="nb-NO" noProof="0" dirty="0" smtClean="0"/>
              <a:t>Klikk for å legge inn tekst</a:t>
            </a:r>
          </a:p>
        </p:txBody>
      </p:sp>
    </p:spTree>
    <p:extLst>
      <p:ext uri="{BB962C8B-B14F-4D97-AF65-F5344CB8AC3E}">
        <p14:creationId xmlns:p14="http://schemas.microsoft.com/office/powerpoint/2010/main" val="368977155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pic>
        <p:nvPicPr>
          <p:cNvPr id="8" name="Bilde 7" descr="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1288"/>
            <a:ext cx="9906000" cy="986730"/>
          </a:xfrm>
          <a:prstGeom prst="rect">
            <a:avLst/>
          </a:prstGeom>
        </p:spPr>
      </p:pic>
      <p:sp>
        <p:nvSpPr>
          <p:cNvPr id="10" name="Slide Number Placeholder 5"/>
          <p:cNvSpPr>
            <a:spLocks noGrp="1"/>
          </p:cNvSpPr>
          <p:nvPr>
            <p:ph type="sldNum" sz="quarter" idx="10"/>
          </p:nvPr>
        </p:nvSpPr>
        <p:spPr>
          <a:xfrm>
            <a:off x="144463" y="6525345"/>
            <a:ext cx="644525" cy="332656"/>
          </a:xfrm>
          <a:prstGeom prst="rect">
            <a:avLst/>
          </a:prstGeom>
        </p:spPr>
        <p:txBody>
          <a:bodyPr/>
          <a:lstStyle>
            <a:lvl1pPr>
              <a:defRPr sz="1200"/>
            </a:lvl1pPr>
          </a:lstStyle>
          <a:p>
            <a:fld id="{8D3DFD05-D983-4A44-A6CB-C4CC43427CEA}" type="slidenum">
              <a:rPr lang="en-US" smtClean="0"/>
              <a:pPr/>
              <a:t>‹#›</a:t>
            </a:fld>
            <a:endParaRPr lang="en-US" dirty="0"/>
          </a:p>
        </p:txBody>
      </p:sp>
      <p:sp>
        <p:nvSpPr>
          <p:cNvPr id="7" name="Title Placeholder 1"/>
          <p:cNvSpPr>
            <a:spLocks noGrp="1"/>
          </p:cNvSpPr>
          <p:nvPr>
            <p:ph type="title" hasCustomPrompt="1"/>
          </p:nvPr>
        </p:nvSpPr>
        <p:spPr bwMode="auto">
          <a:xfrm>
            <a:off x="495300" y="152400"/>
            <a:ext cx="8915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800"/>
            </a:lvl1pPr>
          </a:lstStyle>
          <a:p>
            <a:pPr lvl="0"/>
            <a:r>
              <a:rPr lang="nb-NO" dirty="0" smtClean="0"/>
              <a:t>Klikk for å legge inn tittel</a:t>
            </a:r>
            <a:endParaRPr lang="en-US" dirty="0"/>
          </a:p>
        </p:txBody>
      </p:sp>
      <p:sp>
        <p:nvSpPr>
          <p:cNvPr id="9" name="Text Placeholder 2"/>
          <p:cNvSpPr>
            <a:spLocks noGrp="1"/>
          </p:cNvSpPr>
          <p:nvPr>
            <p:ph idx="1" hasCustomPrompt="1"/>
          </p:nvPr>
        </p:nvSpPr>
        <p:spPr bwMode="auto">
          <a:xfrm>
            <a:off x="488504" y="1143000"/>
            <a:ext cx="432048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vl2pPr>
              <a:defRPr baseline="0"/>
            </a:lvl2pPr>
            <a:lvl3pPr>
              <a:defRPr baseline="0"/>
            </a:lvl3pPr>
            <a:lvl4pPr>
              <a:defRPr baseline="0"/>
            </a:lvl4pPr>
          </a:lstStyle>
          <a:p>
            <a:pPr lvl="0"/>
            <a:r>
              <a:rPr lang="nb-NO" noProof="0" dirty="0" smtClean="0"/>
              <a:t>Klikk for å legge inn tekst</a:t>
            </a:r>
          </a:p>
        </p:txBody>
      </p:sp>
      <p:sp>
        <p:nvSpPr>
          <p:cNvPr id="11" name="Plassholder for bilde 2"/>
          <p:cNvSpPr>
            <a:spLocks noGrp="1"/>
          </p:cNvSpPr>
          <p:nvPr>
            <p:ph type="pic" sz="quarter" idx="12"/>
          </p:nvPr>
        </p:nvSpPr>
        <p:spPr>
          <a:xfrm>
            <a:off x="5313363" y="3501007"/>
            <a:ext cx="4097337" cy="2244155"/>
          </a:xfrm>
        </p:spPr>
        <p:txBody>
          <a:bodyPr/>
          <a:lstStyle/>
          <a:p>
            <a:r>
              <a:rPr lang="en-US" smtClean="0"/>
              <a:t>Click icon to add picture</a:t>
            </a:r>
            <a:endParaRPr lang="nb-NO"/>
          </a:p>
        </p:txBody>
      </p:sp>
      <p:sp>
        <p:nvSpPr>
          <p:cNvPr id="12" name="Plassholder for bilde 2"/>
          <p:cNvSpPr>
            <a:spLocks noGrp="1"/>
          </p:cNvSpPr>
          <p:nvPr>
            <p:ph type="pic" sz="quarter" idx="13"/>
          </p:nvPr>
        </p:nvSpPr>
        <p:spPr>
          <a:xfrm>
            <a:off x="5320159" y="1143000"/>
            <a:ext cx="4097337" cy="2244155"/>
          </a:xfrm>
        </p:spPr>
        <p:txBody>
          <a:bodyPr/>
          <a:lstStyle/>
          <a:p>
            <a:r>
              <a:rPr lang="en-US" smtClean="0"/>
              <a:t>Click icon to add picture</a:t>
            </a:r>
            <a:endParaRPr lang="nb-NO"/>
          </a:p>
        </p:txBody>
      </p:sp>
    </p:spTree>
    <p:extLst>
      <p:ext uri="{BB962C8B-B14F-4D97-AF65-F5344CB8AC3E}">
        <p14:creationId xmlns:p14="http://schemas.microsoft.com/office/powerpoint/2010/main" val="24753143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95300" y="152400"/>
            <a:ext cx="891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dirty="0" smtClean="0"/>
              <a:t>Klikk for å redigere tittelstil</a:t>
            </a:r>
            <a:endParaRPr lang="en-US" dirty="0" smtClean="0"/>
          </a:p>
        </p:txBody>
      </p:sp>
      <p:sp>
        <p:nvSpPr>
          <p:cNvPr id="1028" name="Text Placeholder 2"/>
          <p:cNvSpPr>
            <a:spLocks noGrp="1"/>
          </p:cNvSpPr>
          <p:nvPr>
            <p:ph type="body" idx="1"/>
          </p:nvPr>
        </p:nvSpPr>
        <p:spPr bwMode="auto">
          <a:xfrm>
            <a:off x="495300" y="1447801"/>
            <a:ext cx="8915400" cy="45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Bild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92959" y="6165304"/>
            <a:ext cx="512569" cy="548680"/>
          </a:xfrm>
          <a:prstGeom prst="rect">
            <a:avLst/>
          </a:prstGeom>
        </p:spPr>
      </p:pic>
      <p:pic>
        <p:nvPicPr>
          <p:cNvPr id="6" name="Bilde 5" descr="botto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021288"/>
            <a:ext cx="9906000" cy="986730"/>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5" r:id="rId2"/>
    <p:sldLayoutId id="2147483777" r:id="rId3"/>
    <p:sldLayoutId id="2147483776" r:id="rId4"/>
    <p:sldLayoutId id="2147483778" r:id="rId5"/>
    <p:sldLayoutId id="2147483779" r:id="rId6"/>
    <p:sldLayoutId id="2147483784" r:id="rId7"/>
    <p:sldLayoutId id="2147483786" r:id="rId8"/>
    <p:sldLayoutId id="2147483787" r:id="rId9"/>
  </p:sldLayoutIdLst>
  <p:transition>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3200" b="1" i="0" kern="1200">
          <a:solidFill>
            <a:schemeClr val="tx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200" b="1" i="1">
          <a:solidFill>
            <a:srgbClr val="9B9B9B"/>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3200" b="1" i="1">
          <a:solidFill>
            <a:srgbClr val="9B9B9B"/>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3200" b="1" i="1">
          <a:solidFill>
            <a:srgbClr val="9B9B9B"/>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3200" b="1" i="1">
          <a:solidFill>
            <a:srgbClr val="9B9B9B"/>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200" b="1" i="1">
          <a:solidFill>
            <a:srgbClr val="9B9B9B"/>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i="1">
          <a:solidFill>
            <a:srgbClr val="9B9B9B"/>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i="1">
          <a:solidFill>
            <a:srgbClr val="9B9B9B"/>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i="1">
          <a:solidFill>
            <a:srgbClr val="9B9B9B"/>
          </a:solidFill>
          <a:latin typeface="Arial" charset="0"/>
          <a:ea typeface="ＭＳ Ｐゴシック" charset="-128"/>
          <a:cs typeface="ＭＳ Ｐゴシック" charset="-128"/>
        </a:defRPr>
      </a:lvl9pPr>
    </p:titleStyle>
    <p:bodyStyle>
      <a:lvl1pPr marL="0" indent="0" algn="l" defTabSz="457200" rtl="0" eaLnBrk="1" fontAlgn="base" hangingPunct="1">
        <a:spcBef>
          <a:spcPts val="1800"/>
        </a:spcBef>
        <a:spcAft>
          <a:spcPct val="0"/>
        </a:spcAft>
        <a:buFont typeface="Arial" charset="0"/>
        <a:buNone/>
        <a:defRPr sz="1400" kern="1200">
          <a:solidFill>
            <a:schemeClr val="tx1"/>
          </a:solidFill>
          <a:latin typeface="+mn-lt"/>
          <a:ea typeface="ＭＳ Ｐゴシック" charset="-128"/>
          <a:cs typeface="ＭＳ Ｐゴシック" charset="-128"/>
        </a:defRPr>
      </a:lvl1pPr>
      <a:lvl2pPr marL="265113" indent="-180975"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128"/>
          <a:cs typeface="+mn-cs"/>
        </a:defRPr>
      </a:lvl2pPr>
      <a:lvl3pPr marL="446088" indent="-180975" algn="l" defTabSz="538163" rtl="0" eaLnBrk="1" fontAlgn="base" hangingPunct="1">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538163" indent="-85725" algn="l" defTabSz="538163" rtl="0" eaLnBrk="1" fontAlgn="base" hangingPunct="1">
        <a:spcBef>
          <a:spcPct val="20000"/>
        </a:spcBef>
        <a:spcAft>
          <a:spcPct val="0"/>
        </a:spcAft>
        <a:buFont typeface="Arial" charset="0"/>
        <a:buChar char="•"/>
        <a:defRPr sz="1050" kern="1200">
          <a:solidFill>
            <a:schemeClr val="tx1"/>
          </a:solidFill>
          <a:latin typeface="+mn-lt"/>
          <a:ea typeface="ＭＳ Ｐゴシック" charset="-128"/>
          <a:cs typeface="+mn-cs"/>
        </a:defRPr>
      </a:lvl4pPr>
      <a:lvl5pPr marL="2057400" indent="-2424113"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6.jp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odindirect.com/odin-online/show-identify.action?app=myodin&amp;lang=no&amp;utm_source=Weekly&amp;utm_medium=pdf&amp;utm_campaign=Weekly" TargetMode="External"/><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s://www.odindirect.com/odin-online/show-funds.action?lang=no&amp;utm_source=Weekly&amp;utm_medium=pdf&amp;utm_campaign=Weekly" TargetMode="External"/><Relationship Id="rId1" Type="http://schemas.openxmlformats.org/officeDocument/2006/relationships/slideLayout" Target="../slideLayouts/slideLayout3.xml"/><Relationship Id="rId6" Type="http://schemas.openxmlformats.org/officeDocument/2006/relationships/hyperlink" Target="mailto:kundeservice@odinfond.no" TargetMode="External"/><Relationship Id="rId5" Type="http://schemas.openxmlformats.org/officeDocument/2006/relationships/image" Target="../media/image34.png"/><Relationship Id="rId4" Type="http://schemas.openxmlformats.org/officeDocument/2006/relationships/hyperlink" Target="http://www.odinfond.no/nyhetsbrev?utm_source=Weekly&amp;utm_medium=pdf&amp;utm_campaign=Weekly" TargetMode="External"/><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hyperlink" Target="http://www.odinfond.no/?utm_source=Weekly&amp;utm_medium=pdf&amp;utm_campaign=Weekly"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00472" y="260648"/>
            <a:ext cx="8640960" cy="576064"/>
          </a:xfrm>
        </p:spPr>
        <p:txBody>
          <a:bodyPr>
            <a:normAutofit/>
          </a:bodyPr>
          <a:lstStyle/>
          <a:p>
            <a:r>
              <a:rPr lang="nb-NO" sz="2800" dirty="0">
                <a:solidFill>
                  <a:schemeClr val="tx1"/>
                </a:solidFill>
              </a:rPr>
              <a:t>Hugin &amp; Munin - Weekly Market Briefing</a:t>
            </a:r>
          </a:p>
        </p:txBody>
      </p:sp>
      <p:sp>
        <p:nvSpPr>
          <p:cNvPr id="6" name="TekstSylinder 5"/>
          <p:cNvSpPr txBox="1"/>
          <p:nvPr/>
        </p:nvSpPr>
        <p:spPr>
          <a:xfrm>
            <a:off x="369412" y="4078349"/>
            <a:ext cx="2855396"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a:hlinkClick r:id="rId4" action="ppaction://hlinksldjump"/>
              </a:rPr>
              <a:t>Avskjed på grått papir?</a:t>
            </a:r>
            <a:endParaRPr lang="nb-NO" sz="1800" b="1" dirty="0"/>
          </a:p>
        </p:txBody>
      </p:sp>
      <p:sp>
        <p:nvSpPr>
          <p:cNvPr id="4" name="TekstSylinder 3"/>
          <p:cNvSpPr txBox="1"/>
          <p:nvPr/>
        </p:nvSpPr>
        <p:spPr>
          <a:xfrm>
            <a:off x="3512840" y="4263015"/>
            <a:ext cx="2520280"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a:hlinkClick r:id="rId5" action="ppaction://hlinksldjump"/>
              </a:rPr>
              <a:t>Skylder på været</a:t>
            </a:r>
            <a:endParaRPr lang="nb-NO" sz="1800" b="1" dirty="0"/>
          </a:p>
        </p:txBody>
      </p:sp>
      <p:sp>
        <p:nvSpPr>
          <p:cNvPr id="5" name="TekstSylinder 4"/>
          <p:cNvSpPr txBox="1"/>
          <p:nvPr/>
        </p:nvSpPr>
        <p:spPr>
          <a:xfrm>
            <a:off x="1322984" y="5055566"/>
            <a:ext cx="3702024"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err="1">
                <a:hlinkClick r:id="rId6" action="ppaction://hlinksldjump"/>
              </a:rPr>
              <a:t>Påskekorgen</a:t>
            </a:r>
            <a:r>
              <a:rPr lang="nb-NO" sz="1800" b="1" dirty="0">
                <a:hlinkClick r:id="rId6" action="ppaction://hlinksldjump"/>
              </a:rPr>
              <a:t> slukker sorgen</a:t>
            </a:r>
            <a:endParaRPr lang="nb-NO" sz="1800" b="1" dirty="0"/>
          </a:p>
        </p:txBody>
      </p:sp>
      <p:sp>
        <p:nvSpPr>
          <p:cNvPr id="7" name="TekstSylinder 6"/>
          <p:cNvSpPr txBox="1"/>
          <p:nvPr/>
        </p:nvSpPr>
        <p:spPr>
          <a:xfrm>
            <a:off x="6249144" y="4419881"/>
            <a:ext cx="3312368"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a:hlinkClick r:id="rId7" action="ppaction://hlinksldjump"/>
              </a:rPr>
              <a:t>Les Nordens </a:t>
            </a:r>
            <a:r>
              <a:rPr lang="nb-NO" sz="1800" b="1" dirty="0" err="1">
                <a:hlinkClick r:id="rId7" action="ppaction://hlinksldjump"/>
              </a:rPr>
              <a:t>Buffett</a:t>
            </a:r>
            <a:r>
              <a:rPr lang="nb-NO" sz="1800" b="1" dirty="0">
                <a:hlinkClick r:id="rId7" action="ppaction://hlinksldjump"/>
              </a:rPr>
              <a:t>!</a:t>
            </a:r>
            <a:endParaRPr lang="nb-NO" sz="1800" b="1" dirty="0"/>
          </a:p>
        </p:txBody>
      </p:sp>
      <p:sp>
        <p:nvSpPr>
          <p:cNvPr id="8" name="TekstSylinder 7"/>
          <p:cNvSpPr txBox="1"/>
          <p:nvPr/>
        </p:nvSpPr>
        <p:spPr>
          <a:xfrm>
            <a:off x="5673080" y="5250878"/>
            <a:ext cx="3744416"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a:hlinkClick r:id="rId8" action="ppaction://hlinksldjump"/>
              </a:rPr>
              <a:t>Bunnfiske i russisk aksje</a:t>
            </a:r>
            <a:endParaRPr lang="nb-NO" sz="1800" b="1" dirty="0"/>
          </a:p>
        </p:txBody>
      </p:sp>
      <p:sp>
        <p:nvSpPr>
          <p:cNvPr id="3" name="TekstSylinder 2"/>
          <p:cNvSpPr txBox="1"/>
          <p:nvPr/>
        </p:nvSpPr>
        <p:spPr>
          <a:xfrm>
            <a:off x="8121352" y="313492"/>
            <a:ext cx="1507144" cy="523220"/>
          </a:xfrm>
          <a:prstGeom prst="rect">
            <a:avLst/>
          </a:prstGeom>
          <a:noFill/>
        </p:spPr>
        <p:txBody>
          <a:bodyPr wrap="none" rtlCol="0">
            <a:spAutoFit/>
          </a:bodyPr>
          <a:lstStyle/>
          <a:p>
            <a:r>
              <a:rPr lang="nb-NO" sz="2800" b="1" dirty="0" smtClean="0">
                <a:latin typeface="+mj-lt"/>
                <a:cs typeface="ＭＳ Ｐゴシック" charset="-128"/>
              </a:rPr>
              <a:t>17-2014</a:t>
            </a:r>
            <a:endParaRPr lang="nb-NO" sz="2800" b="1" dirty="0">
              <a:latin typeface="+mj-lt"/>
              <a:cs typeface="ＭＳ Ｐゴシック" charset="-128"/>
            </a:endParaRPr>
          </a:p>
        </p:txBody>
      </p:sp>
      <p:sp>
        <p:nvSpPr>
          <p:cNvPr id="10" name="TekstSylinder 9"/>
          <p:cNvSpPr txBox="1"/>
          <p:nvPr/>
        </p:nvSpPr>
        <p:spPr>
          <a:xfrm>
            <a:off x="1322984" y="5805263"/>
            <a:ext cx="3846040"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a:hlinkClick r:id="rId9" action="ppaction://hlinksldjump"/>
              </a:rPr>
              <a:t>Men oljeservice var ikke død…</a:t>
            </a:r>
            <a:endParaRPr lang="nb-NO" sz="1800" b="1" dirty="0"/>
          </a:p>
        </p:txBody>
      </p:sp>
      <p:sp>
        <p:nvSpPr>
          <p:cNvPr id="11" name="TekstSylinder 9"/>
          <p:cNvSpPr txBox="1"/>
          <p:nvPr/>
        </p:nvSpPr>
        <p:spPr>
          <a:xfrm>
            <a:off x="5412806" y="5957664"/>
            <a:ext cx="3456384" cy="369332"/>
          </a:xfrm>
          <a:prstGeom prst="rect">
            <a:avLst/>
          </a:prstGeom>
          <a:solidFill>
            <a:schemeClr val="bg1">
              <a:alpha val="90000"/>
            </a:schemeClr>
          </a:solidFill>
          <a:effectLst>
            <a:outerShdw blurRad="63500" dist="127000" dir="8100000" algn="tr" rotWithShape="0">
              <a:prstClr val="black">
                <a:alpha val="70000"/>
              </a:prstClr>
            </a:outerShdw>
          </a:effectLst>
        </p:spPr>
        <p:txBody>
          <a:bodyPr wrap="square" rtlCol="0">
            <a:spAutoFit/>
          </a:bodyPr>
          <a:lstStyle/>
          <a:p>
            <a:pPr algn="ctr"/>
            <a:r>
              <a:rPr lang="nb-NO" sz="1800" b="1" dirty="0">
                <a:hlinkClick r:id="rId10" action="ppaction://hlinksldjump"/>
              </a:rPr>
              <a:t>Nyheter i rigg og napp</a:t>
            </a:r>
            <a:endParaRPr lang="nb-NO" sz="1800" b="1" dirty="0"/>
          </a:p>
        </p:txBody>
      </p:sp>
    </p:spTree>
    <p:extLst>
      <p:ext uri="{BB962C8B-B14F-4D97-AF65-F5344CB8AC3E}">
        <p14:creationId xmlns:p14="http://schemas.microsoft.com/office/powerpoint/2010/main" val="12341007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a:spLocks noGrp="1"/>
          </p:cNvSpPr>
          <p:nvPr>
            <p:ph type="title"/>
          </p:nvPr>
        </p:nvSpPr>
        <p:spPr/>
        <p:txBody>
          <a:bodyPr/>
          <a:lstStyle/>
          <a:p>
            <a:r>
              <a:rPr lang="nb-NO" sz="2000" dirty="0" smtClean="0">
                <a:solidFill>
                  <a:schemeClr val="bg1">
                    <a:lumMod val="50000"/>
                  </a:schemeClr>
                </a:solidFill>
              </a:rPr>
              <a:t>ODIN </a:t>
            </a:r>
            <a:r>
              <a:rPr lang="nb-NO" sz="2000" dirty="0" err="1" smtClean="0">
                <a:solidFill>
                  <a:schemeClr val="bg1">
                    <a:lumMod val="50000"/>
                  </a:schemeClr>
                </a:solidFill>
              </a:rPr>
              <a:t>Emerging</a:t>
            </a:r>
            <a:r>
              <a:rPr lang="nb-NO" sz="2000" dirty="0" smtClean="0">
                <a:solidFill>
                  <a:schemeClr val="bg1">
                    <a:lumMod val="50000"/>
                  </a:schemeClr>
                </a:solidFill>
              </a:rPr>
              <a:t> Markets</a:t>
            </a:r>
            <a:br>
              <a:rPr lang="nb-NO" sz="2000" dirty="0" smtClean="0">
                <a:solidFill>
                  <a:schemeClr val="bg1">
                    <a:lumMod val="50000"/>
                  </a:schemeClr>
                </a:solidFill>
              </a:rPr>
            </a:br>
            <a:r>
              <a:rPr lang="nb-NO" dirty="0" smtClean="0"/>
              <a:t>Mye å gå på i India</a:t>
            </a:r>
            <a:endParaRPr lang="nb-NO" dirty="0"/>
          </a:p>
        </p:txBody>
      </p:sp>
      <p:sp>
        <p:nvSpPr>
          <p:cNvPr id="4" name="Content Placeholder 3"/>
          <p:cNvSpPr>
            <a:spLocks noGrp="1"/>
          </p:cNvSpPr>
          <p:nvPr>
            <p:ph idx="11"/>
          </p:nvPr>
        </p:nvSpPr>
        <p:spPr/>
        <p:txBody>
          <a:bodyPr/>
          <a:lstStyle/>
          <a:p>
            <a:r>
              <a:rPr lang="nb-NO" dirty="0" smtClean="0"/>
              <a:t>Det indiske finanskonsernet </a:t>
            </a:r>
            <a:r>
              <a:rPr lang="nb-NO" b="1" dirty="0" smtClean="0"/>
              <a:t>Mahindra &amp; Mahindra Financial Services </a:t>
            </a:r>
            <a:r>
              <a:rPr lang="nb-NO" dirty="0" smtClean="0"/>
              <a:t>hadde en 29 prosent økning i inntektene i første kvartal sammenlignet med fjoråret. Resultat </a:t>
            </a:r>
            <a:r>
              <a:rPr lang="nb-NO" dirty="0"/>
              <a:t>før skatt kom inn 14 </a:t>
            </a:r>
            <a:r>
              <a:rPr lang="nb-NO" dirty="0" smtClean="0"/>
              <a:t>prosent høyere. Høyere </a:t>
            </a:r>
            <a:r>
              <a:rPr lang="nb-NO" dirty="0"/>
              <a:t>avsetninger til tap på utlån er årsaken til at </a:t>
            </a:r>
            <a:r>
              <a:rPr lang="nb-NO" dirty="0" smtClean="0"/>
              <a:t>resultat-veksten </a:t>
            </a:r>
            <a:r>
              <a:rPr lang="nb-NO" dirty="0"/>
              <a:t>ikke er i linje med </a:t>
            </a:r>
            <a:r>
              <a:rPr lang="nb-NO" dirty="0" smtClean="0"/>
              <a:t>topplinjeveksten.</a:t>
            </a:r>
          </a:p>
          <a:p>
            <a:r>
              <a:rPr lang="nb-NO" dirty="0" smtClean="0"/>
              <a:t>Selskapet </a:t>
            </a:r>
            <a:r>
              <a:rPr lang="nb-NO" dirty="0"/>
              <a:t>har en ledende posisjon i det indiske markedet for utlån til </a:t>
            </a:r>
            <a:r>
              <a:rPr lang="nb-NO" dirty="0" smtClean="0"/>
              <a:t>kjøp av motor- </a:t>
            </a:r>
            <a:r>
              <a:rPr lang="nb-NO" dirty="0"/>
              <a:t>og </a:t>
            </a:r>
            <a:r>
              <a:rPr lang="nb-NO" dirty="0" smtClean="0"/>
              <a:t>traktor-kjøretøy</a:t>
            </a:r>
            <a:r>
              <a:rPr lang="nb-NO" dirty="0"/>
              <a:t>. </a:t>
            </a:r>
            <a:endParaRPr lang="nb-NO" dirty="0" smtClean="0"/>
          </a:p>
          <a:p>
            <a:r>
              <a:rPr lang="nb-NO" dirty="0" smtClean="0"/>
              <a:t>Kundebasen </a:t>
            </a:r>
            <a:r>
              <a:rPr lang="nb-NO" dirty="0"/>
              <a:t>teller i dag omtrent </a:t>
            </a:r>
            <a:r>
              <a:rPr lang="nb-NO" dirty="0" smtClean="0"/>
              <a:t>tre </a:t>
            </a:r>
            <a:r>
              <a:rPr lang="nb-NO" dirty="0"/>
              <a:t>millioner </a:t>
            </a:r>
            <a:r>
              <a:rPr lang="nb-NO" dirty="0" smtClean="0"/>
              <a:t>personer fordelt </a:t>
            </a:r>
            <a:r>
              <a:rPr lang="nb-NO" dirty="0"/>
              <a:t>på 900 kontorer i 25 stater. Selskapet forventer at markedet for </a:t>
            </a:r>
            <a:r>
              <a:rPr lang="nb-NO" dirty="0" smtClean="0"/>
              <a:t>kjøretøy-finansiering vil vokse </a:t>
            </a:r>
            <a:r>
              <a:rPr lang="nb-NO" dirty="0"/>
              <a:t>mellom </a:t>
            </a:r>
            <a:r>
              <a:rPr lang="nb-NO" dirty="0" smtClean="0"/>
              <a:t>16-18 prosent </a:t>
            </a:r>
            <a:r>
              <a:rPr lang="nb-NO" dirty="0"/>
              <a:t>årlig de kommende </a:t>
            </a:r>
            <a:r>
              <a:rPr lang="nb-NO" dirty="0" smtClean="0"/>
              <a:t>fem </a:t>
            </a:r>
            <a:r>
              <a:rPr lang="nb-NO" dirty="0"/>
              <a:t>årene. </a:t>
            </a:r>
            <a:endParaRPr lang="nb-NO" dirty="0" smtClean="0"/>
          </a:p>
          <a:p>
            <a:r>
              <a:rPr lang="nb-NO" dirty="0" smtClean="0"/>
              <a:t>India </a:t>
            </a:r>
            <a:r>
              <a:rPr lang="nb-NO" dirty="0"/>
              <a:t>har fortsatt en av verdens laveste utbredelse av </a:t>
            </a:r>
            <a:r>
              <a:rPr lang="nb-NO" dirty="0" smtClean="0"/>
              <a:t>kjøretøy: Kun 14 </a:t>
            </a:r>
            <a:r>
              <a:rPr lang="nb-NO" dirty="0"/>
              <a:t>per </a:t>
            </a:r>
            <a:r>
              <a:rPr lang="nb-NO" dirty="0" smtClean="0"/>
              <a:t>1 000 </a:t>
            </a:r>
            <a:r>
              <a:rPr lang="nb-NO" dirty="0"/>
              <a:t>personer, </a:t>
            </a:r>
            <a:r>
              <a:rPr lang="nb-NO" dirty="0" smtClean="0"/>
              <a:t>I Kina er tallet  26.</a:t>
            </a:r>
            <a:r>
              <a:rPr lang="nb-NO" dirty="0"/>
              <a:t>	</a:t>
            </a:r>
          </a:p>
        </p:txBody>
      </p:sp>
      <p:pic>
        <p:nvPicPr>
          <p:cNvPr id="9218"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3625"/>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919882"/>
            <a:ext cx="4378325" cy="200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3690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innhold 13"/>
          <p:cNvSpPr>
            <a:spLocks noGrp="1"/>
          </p:cNvSpPr>
          <p:nvPr>
            <p:ph idx="11"/>
          </p:nvPr>
        </p:nvSpPr>
        <p:spPr/>
        <p:txBody>
          <a:bodyPr/>
          <a:lstStyle/>
          <a:p>
            <a:r>
              <a:rPr lang="nb-NO" dirty="0"/>
              <a:t>Resultatsesongen er i gang </a:t>
            </a:r>
            <a:r>
              <a:rPr lang="nb-NO" dirty="0" smtClean="0"/>
              <a:t>globalt også, og </a:t>
            </a:r>
            <a:r>
              <a:rPr lang="nb-NO" dirty="0"/>
              <a:t>denne uken fikk vi tall fra noen av våre amerikanske selskaper.</a:t>
            </a:r>
          </a:p>
          <a:p>
            <a:r>
              <a:rPr lang="nb-NO" b="1" dirty="0" smtClean="0"/>
              <a:t>Illinois </a:t>
            </a:r>
            <a:r>
              <a:rPr lang="nb-NO" b="1" dirty="0" err="1"/>
              <a:t>Tool</a:t>
            </a:r>
            <a:r>
              <a:rPr lang="nb-NO" b="1" dirty="0"/>
              <a:t> Works </a:t>
            </a:r>
            <a:r>
              <a:rPr lang="nb-NO" dirty="0" smtClean="0"/>
              <a:t>(</a:t>
            </a:r>
            <a:r>
              <a:rPr lang="nb-NO" b="1" dirty="0" smtClean="0"/>
              <a:t>ITW</a:t>
            </a:r>
            <a:r>
              <a:rPr lang="nb-NO" dirty="0" smtClean="0"/>
              <a:t>) leverte </a:t>
            </a:r>
            <a:r>
              <a:rPr lang="nb-NO" dirty="0"/>
              <a:t>meget sterke </a:t>
            </a:r>
            <a:r>
              <a:rPr lang="nb-NO" dirty="0" smtClean="0"/>
              <a:t>tall med et forbedringsprogram som drar </a:t>
            </a:r>
            <a:r>
              <a:rPr lang="nb-NO" dirty="0"/>
              <a:t>marginene videre </a:t>
            </a:r>
            <a:r>
              <a:rPr lang="nb-NO" dirty="0" smtClean="0"/>
              <a:t>opp. Underliggende vekst </a:t>
            </a:r>
            <a:r>
              <a:rPr lang="nb-NO" dirty="0"/>
              <a:t>er god, mye på grunn </a:t>
            </a:r>
            <a:r>
              <a:rPr lang="nb-NO" dirty="0" smtClean="0"/>
              <a:t>av sterk leveransevekst til </a:t>
            </a:r>
            <a:r>
              <a:rPr lang="nb-NO" dirty="0"/>
              <a:t>bilindustrien </a:t>
            </a:r>
            <a:r>
              <a:rPr lang="nb-NO" dirty="0" smtClean="0"/>
              <a:t>i USA. </a:t>
            </a:r>
            <a:endParaRPr lang="nb-NO" dirty="0"/>
          </a:p>
          <a:p>
            <a:r>
              <a:rPr lang="nb-NO" dirty="0"/>
              <a:t>Elektroselskapet</a:t>
            </a:r>
            <a:r>
              <a:rPr lang="nb-NO" b="1" dirty="0"/>
              <a:t> </a:t>
            </a:r>
            <a:r>
              <a:rPr lang="nb-NO" b="1" dirty="0" err="1" smtClean="0"/>
              <a:t>Hubbells</a:t>
            </a:r>
            <a:r>
              <a:rPr lang="nb-NO" dirty="0" smtClean="0"/>
              <a:t> </a:t>
            </a:r>
            <a:r>
              <a:rPr lang="nb-NO" dirty="0"/>
              <a:t>resultater bar </a:t>
            </a:r>
            <a:r>
              <a:rPr lang="nb-NO" dirty="0" smtClean="0"/>
              <a:t>preg </a:t>
            </a:r>
            <a:r>
              <a:rPr lang="nb-NO" dirty="0"/>
              <a:t>av det dårlige været i Nord-Amerika i januar og februar. Dette var ikke overraskende da </a:t>
            </a:r>
            <a:r>
              <a:rPr lang="nb-NO" dirty="0" smtClean="0"/>
              <a:t>ledelsen allerede </a:t>
            </a:r>
            <a:r>
              <a:rPr lang="nb-NO" dirty="0"/>
              <a:t>hadde </a:t>
            </a:r>
            <a:r>
              <a:rPr lang="nb-NO" dirty="0" smtClean="0"/>
              <a:t>advart om at </a:t>
            </a:r>
            <a:r>
              <a:rPr lang="nb-NO" dirty="0"/>
              <a:t>organisk vekst ville ligge rundt null i første kvartal. På den positive siden annonserte selskapet </a:t>
            </a:r>
            <a:r>
              <a:rPr lang="nb-NO" dirty="0" smtClean="0"/>
              <a:t>ytterligere </a:t>
            </a:r>
            <a:r>
              <a:rPr lang="nb-NO" dirty="0"/>
              <a:t>oppkjøp, </a:t>
            </a:r>
            <a:r>
              <a:rPr lang="nb-NO" dirty="0" smtClean="0"/>
              <a:t>som er et </a:t>
            </a:r>
            <a:r>
              <a:rPr lang="nb-NO" dirty="0"/>
              <a:t>viktig bidrag til fremtidig vekst.</a:t>
            </a:r>
          </a:p>
          <a:p>
            <a:r>
              <a:rPr lang="nb-NO" b="1" dirty="0" smtClean="0"/>
              <a:t>Newmarket</a:t>
            </a:r>
            <a:r>
              <a:rPr lang="nb-NO" b="1" dirty="0"/>
              <a:t>,</a:t>
            </a:r>
            <a:r>
              <a:rPr lang="nb-NO" dirty="0"/>
              <a:t> som lager tilsetningsstoffer til drivstoff og olje, kunne </a:t>
            </a:r>
            <a:r>
              <a:rPr lang="nb-NO" dirty="0" smtClean="0"/>
              <a:t>vise til solid volumvekst, </a:t>
            </a:r>
            <a:r>
              <a:rPr lang="nb-NO" dirty="0"/>
              <a:t>men </a:t>
            </a:r>
            <a:r>
              <a:rPr lang="nb-NO" dirty="0" smtClean="0"/>
              <a:t>noe </a:t>
            </a:r>
            <a:r>
              <a:rPr lang="nb-NO" dirty="0"/>
              <a:t>lavere </a:t>
            </a:r>
            <a:r>
              <a:rPr lang="nb-NO" dirty="0" smtClean="0"/>
              <a:t>produktpriser. Alt </a:t>
            </a:r>
            <a:r>
              <a:rPr lang="nb-NO" dirty="0"/>
              <a:t>i alt gode tall, men </a:t>
            </a:r>
            <a:r>
              <a:rPr lang="nb-NO" dirty="0" smtClean="0"/>
              <a:t>de endrer ikke vårt </a:t>
            </a:r>
            <a:r>
              <a:rPr lang="nb-NO" dirty="0"/>
              <a:t>syn </a:t>
            </a:r>
            <a:r>
              <a:rPr lang="nb-NO" dirty="0" smtClean="0"/>
              <a:t>om </a:t>
            </a:r>
            <a:r>
              <a:rPr lang="nb-NO" dirty="0"/>
              <a:t>at aksjen er høyt </a:t>
            </a:r>
            <a:r>
              <a:rPr lang="nb-NO" dirty="0" smtClean="0"/>
              <a:t>priset. Vi har derfor solgt </a:t>
            </a:r>
            <a:r>
              <a:rPr lang="nb-NO" dirty="0"/>
              <a:t>oss ned fra 5 til 3 prosent de siste ukene.</a:t>
            </a:r>
          </a:p>
          <a:p>
            <a:endParaRPr lang="nb-NO" dirty="0"/>
          </a:p>
        </p:txBody>
      </p:sp>
      <p:sp>
        <p:nvSpPr>
          <p:cNvPr id="3" name="Title 2"/>
          <p:cNvSpPr>
            <a:spLocks noGrp="1"/>
          </p:cNvSpPr>
          <p:nvPr>
            <p:ph type="title"/>
          </p:nvPr>
        </p:nvSpPr>
        <p:spPr/>
        <p:txBody>
          <a:bodyPr/>
          <a:lstStyle/>
          <a:p>
            <a:r>
              <a:rPr lang="nb-NO" dirty="0" smtClean="0"/>
              <a:t/>
            </a:r>
            <a:br>
              <a:rPr lang="nb-NO" dirty="0" smtClean="0"/>
            </a:br>
            <a:r>
              <a:rPr lang="nb-NO" dirty="0" smtClean="0"/>
              <a:t/>
            </a:r>
            <a:br>
              <a:rPr lang="nb-NO" dirty="0" smtClean="0"/>
            </a:br>
            <a:r>
              <a:rPr lang="nb-NO" sz="2000" dirty="0" smtClean="0">
                <a:solidFill>
                  <a:schemeClr val="bg1">
                    <a:lumMod val="50000"/>
                  </a:schemeClr>
                </a:solidFill>
              </a:rPr>
              <a:t>ODIN </a:t>
            </a:r>
            <a:r>
              <a:rPr lang="nb-NO" sz="2000" dirty="0" smtClean="0">
                <a:solidFill>
                  <a:schemeClr val="bg1">
                    <a:lumMod val="50000"/>
                  </a:schemeClr>
                </a:solidFill>
              </a:rPr>
              <a:t>Global</a:t>
            </a:r>
            <a:r>
              <a:rPr lang="nb-NO" sz="2000" dirty="0">
                <a:solidFill>
                  <a:schemeClr val="bg1">
                    <a:lumMod val="50000"/>
                  </a:schemeClr>
                </a:solidFill>
              </a:rPr>
              <a:t/>
            </a:r>
            <a:br>
              <a:rPr lang="nb-NO" sz="2000" dirty="0">
                <a:solidFill>
                  <a:schemeClr val="bg1">
                    <a:lumMod val="50000"/>
                  </a:schemeClr>
                </a:solidFill>
              </a:rPr>
            </a:br>
            <a:r>
              <a:rPr lang="nb-NO" dirty="0" smtClean="0"/>
              <a:t>Amerikansk resultatsesong sparkes i gang</a:t>
            </a:r>
            <a:endParaRPr lang="en-US" dirty="0"/>
          </a:p>
        </p:txBody>
      </p:sp>
      <p:pic>
        <p:nvPicPr>
          <p:cNvPr id="10242"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3625"/>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860113"/>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8203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solidFill>
                  <a:schemeClr val="bg1">
                    <a:lumMod val="50000"/>
                  </a:schemeClr>
                </a:solidFill>
              </a:rPr>
              <a:t>ODIN Maritim</a:t>
            </a:r>
            <a:br>
              <a:rPr lang="nb-NO" sz="2000" dirty="0" smtClean="0">
                <a:solidFill>
                  <a:schemeClr val="bg1">
                    <a:lumMod val="50000"/>
                  </a:schemeClr>
                </a:solidFill>
              </a:rPr>
            </a:br>
            <a:r>
              <a:rPr lang="nb-NO" dirty="0" smtClean="0"/>
              <a:t>Avdempet med lave rater</a:t>
            </a:r>
            <a:endParaRPr lang="nb-NO" dirty="0"/>
          </a:p>
        </p:txBody>
      </p:sp>
      <p:sp>
        <p:nvSpPr>
          <p:cNvPr id="3" name="Plassholder for innhold 2"/>
          <p:cNvSpPr>
            <a:spLocks noGrp="1"/>
          </p:cNvSpPr>
          <p:nvPr>
            <p:ph idx="11"/>
          </p:nvPr>
        </p:nvSpPr>
        <p:spPr/>
        <p:txBody>
          <a:bodyPr/>
          <a:lstStyle/>
          <a:p>
            <a:r>
              <a:rPr lang="nb-NO" dirty="0"/>
              <a:t>Generelt </a:t>
            </a:r>
            <a:r>
              <a:rPr lang="nb-NO" dirty="0" smtClean="0"/>
              <a:t>er det en avventende stemning i shipping-aksjene om dagen. Skipsverdier </a:t>
            </a:r>
            <a:r>
              <a:rPr lang="nb-NO" dirty="0"/>
              <a:t>har steget kraftig, mens </a:t>
            </a:r>
            <a:r>
              <a:rPr lang="nb-NO" dirty="0" smtClean="0"/>
              <a:t>ratene, særlig i tørrlast </a:t>
            </a:r>
            <a:r>
              <a:rPr lang="nb-NO" dirty="0"/>
              <a:t>og </a:t>
            </a:r>
            <a:r>
              <a:rPr lang="nb-NO" dirty="0" smtClean="0"/>
              <a:t>tank, er </a:t>
            </a:r>
            <a:r>
              <a:rPr lang="nb-NO" dirty="0"/>
              <a:t>på relativt lave </a:t>
            </a:r>
            <a:r>
              <a:rPr lang="nb-NO" dirty="0" smtClean="0"/>
              <a:t>nivåer.</a:t>
            </a:r>
          </a:p>
          <a:p>
            <a:r>
              <a:rPr lang="nb-NO" dirty="0" smtClean="0"/>
              <a:t>Markedsbalansen </a:t>
            </a:r>
            <a:r>
              <a:rPr lang="nb-NO" dirty="0"/>
              <a:t>bedrer seg for begge segmenter og ratene forventes å styrke seg. </a:t>
            </a:r>
            <a:endParaRPr lang="nb-NO" dirty="0" smtClean="0"/>
          </a:p>
          <a:p>
            <a:r>
              <a:rPr lang="nb-NO" dirty="0" smtClean="0"/>
              <a:t>Den lange rekken av </a:t>
            </a:r>
            <a:r>
              <a:rPr lang="nb-NO" dirty="0"/>
              <a:t>nye </a:t>
            </a:r>
            <a:r>
              <a:rPr lang="nb-NO" dirty="0" smtClean="0"/>
              <a:t>prosjekter, som vi har  kommentert tidligere i H&amp;M </a:t>
            </a:r>
            <a:r>
              <a:rPr lang="nb-NO" dirty="0" err="1" smtClean="0"/>
              <a:t>Weekly</a:t>
            </a:r>
            <a:r>
              <a:rPr lang="nb-NO" dirty="0" smtClean="0"/>
              <a:t>, reduserer </a:t>
            </a:r>
            <a:r>
              <a:rPr lang="nb-NO" dirty="0"/>
              <a:t>i tillegg appetitten for børsnoterte </a:t>
            </a:r>
            <a:r>
              <a:rPr lang="nb-NO" dirty="0" smtClean="0"/>
              <a:t>shippingaksjer</a:t>
            </a:r>
            <a:r>
              <a:rPr lang="nb-NO" dirty="0"/>
              <a:t>.</a:t>
            </a:r>
          </a:p>
          <a:p>
            <a:r>
              <a:rPr lang="nb-NO" dirty="0"/>
              <a:t>Vi er fortsatt optimister basert på bedre </a:t>
            </a:r>
            <a:r>
              <a:rPr lang="nb-NO" dirty="0" smtClean="0"/>
              <a:t>markeds- balanse </a:t>
            </a:r>
            <a:r>
              <a:rPr lang="nb-NO" dirty="0"/>
              <a:t>og økt økonomisk vekst, men tror vi er avhengig av </a:t>
            </a:r>
            <a:r>
              <a:rPr lang="nb-NO" dirty="0" smtClean="0"/>
              <a:t>konkret rateoppgang </a:t>
            </a:r>
            <a:r>
              <a:rPr lang="nb-NO" dirty="0"/>
              <a:t>for å bedre sentimentet på kort sikt</a:t>
            </a:r>
            <a:r>
              <a:rPr lang="nb-NO" dirty="0" smtClean="0"/>
              <a:t>.</a:t>
            </a:r>
            <a:endParaRPr lang="nb-NO" dirty="0"/>
          </a:p>
          <a:p>
            <a:endParaRPr lang="nb-NO" dirty="0"/>
          </a:p>
        </p:txBody>
      </p:sp>
      <p:pic>
        <p:nvPicPr>
          <p:cNvPr id="2051" name="Picture 3"/>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786233" y="1447800"/>
            <a:ext cx="2870608" cy="21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780952" y="3824288"/>
            <a:ext cx="2881170" cy="21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01461" y="6106507"/>
            <a:ext cx="1715534" cy="253916"/>
          </a:xfrm>
          <a:prstGeom prst="rect">
            <a:avLst/>
          </a:prstGeom>
          <a:noFill/>
        </p:spPr>
        <p:txBody>
          <a:bodyPr wrap="none" rtlCol="0">
            <a:spAutoFit/>
          </a:bodyPr>
          <a:lstStyle/>
          <a:p>
            <a:r>
              <a:rPr lang="nb-NO" sz="1050" i="1" dirty="0" smtClean="0"/>
              <a:t>Kilde: Fearnley Securities</a:t>
            </a:r>
            <a:endParaRPr lang="en-US" sz="1050" i="1" dirty="0"/>
          </a:p>
        </p:txBody>
      </p:sp>
      <p:sp>
        <p:nvSpPr>
          <p:cNvPr id="11" name="TextBox 10"/>
          <p:cNvSpPr txBox="1"/>
          <p:nvPr/>
        </p:nvSpPr>
        <p:spPr>
          <a:xfrm>
            <a:off x="5801461" y="3627527"/>
            <a:ext cx="1715534" cy="253916"/>
          </a:xfrm>
          <a:prstGeom prst="rect">
            <a:avLst/>
          </a:prstGeom>
          <a:noFill/>
        </p:spPr>
        <p:txBody>
          <a:bodyPr wrap="none" rtlCol="0">
            <a:spAutoFit/>
          </a:bodyPr>
          <a:lstStyle/>
          <a:p>
            <a:r>
              <a:rPr lang="nb-NO" sz="1050" i="1" dirty="0" smtClean="0"/>
              <a:t>Kilde: Fearnley Securities</a:t>
            </a:r>
            <a:endParaRPr lang="en-US" sz="1050" i="1" dirty="0"/>
          </a:p>
        </p:txBody>
      </p:sp>
    </p:spTree>
    <p:extLst>
      <p:ext uri="{BB962C8B-B14F-4D97-AF65-F5344CB8AC3E}">
        <p14:creationId xmlns:p14="http://schemas.microsoft.com/office/powerpoint/2010/main" val="30857077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solidFill>
                  <a:schemeClr val="bg1">
                    <a:lumMod val="50000"/>
                  </a:schemeClr>
                </a:solidFill>
              </a:rPr>
              <a:t>ODIN Offshore</a:t>
            </a:r>
            <a:br>
              <a:rPr lang="nb-NO" sz="2000" dirty="0" smtClean="0">
                <a:solidFill>
                  <a:schemeClr val="bg1">
                    <a:lumMod val="50000"/>
                  </a:schemeClr>
                </a:solidFill>
              </a:rPr>
            </a:br>
            <a:r>
              <a:rPr lang="nb-NO" dirty="0" smtClean="0"/>
              <a:t>Men oljeservice var ikke død…</a:t>
            </a:r>
            <a:endParaRPr lang="nb-NO" dirty="0"/>
          </a:p>
        </p:txBody>
      </p:sp>
      <p:sp>
        <p:nvSpPr>
          <p:cNvPr id="3" name="Plassholder for innhold 2"/>
          <p:cNvSpPr>
            <a:spLocks noGrp="1"/>
          </p:cNvSpPr>
          <p:nvPr>
            <p:ph idx="11"/>
          </p:nvPr>
        </p:nvSpPr>
        <p:spPr/>
        <p:txBody>
          <a:bodyPr/>
          <a:lstStyle/>
          <a:p>
            <a:r>
              <a:rPr lang="nb-NO" dirty="0" smtClean="0"/>
              <a:t>Pessimismen overfor oljeservice-sektoren trosses av gode kvartalsresultater </a:t>
            </a:r>
            <a:r>
              <a:rPr lang="nb-NO" dirty="0"/>
              <a:t>fra </a:t>
            </a:r>
            <a:r>
              <a:rPr lang="nb-NO" dirty="0" smtClean="0"/>
              <a:t>de tre store oljeservice-selskapene «The Big 3»; </a:t>
            </a:r>
            <a:r>
              <a:rPr lang="nb-NO" b="1" dirty="0" smtClean="0"/>
              <a:t>Schlumberger</a:t>
            </a:r>
            <a:r>
              <a:rPr lang="nb-NO" b="1" dirty="0"/>
              <a:t>, Halliburton </a:t>
            </a:r>
            <a:r>
              <a:rPr lang="nb-NO" dirty="0"/>
              <a:t>og </a:t>
            </a:r>
            <a:r>
              <a:rPr lang="nb-NO" b="1" dirty="0"/>
              <a:t>Baker </a:t>
            </a:r>
            <a:r>
              <a:rPr lang="nb-NO" b="1" dirty="0" smtClean="0"/>
              <a:t>Hughes. </a:t>
            </a:r>
          </a:p>
          <a:p>
            <a:r>
              <a:rPr lang="nb-NO" dirty="0" smtClean="0"/>
              <a:t>Til </a:t>
            </a:r>
            <a:r>
              <a:rPr lang="nb-NO" dirty="0"/>
              <a:t>tross for mye dårlig vær, særlig i starten av kvartalet, overrasket selskapene </a:t>
            </a:r>
            <a:r>
              <a:rPr lang="nb-NO" dirty="0" smtClean="0"/>
              <a:t>med </a:t>
            </a:r>
            <a:r>
              <a:rPr lang="nb-NO" dirty="0"/>
              <a:t>bedre enn forventede tall for årets første tre måneder. </a:t>
            </a:r>
            <a:endParaRPr lang="nb-NO" dirty="0" smtClean="0"/>
          </a:p>
          <a:p>
            <a:r>
              <a:rPr lang="nb-NO" dirty="0" smtClean="0"/>
              <a:t>I Nord-Amerika </a:t>
            </a:r>
            <a:r>
              <a:rPr lang="nb-NO" dirty="0"/>
              <a:t>øker </a:t>
            </a:r>
            <a:r>
              <a:rPr lang="nb-NO" dirty="0" smtClean="0"/>
              <a:t>service-intensiteten noe som gir økt utnyttelsesgrad </a:t>
            </a:r>
            <a:r>
              <a:rPr lang="nb-NO" dirty="0"/>
              <a:t>og </a:t>
            </a:r>
            <a:r>
              <a:rPr lang="nb-NO" dirty="0" smtClean="0"/>
              <a:t>aktivitet som igjen gir økt </a:t>
            </a:r>
            <a:r>
              <a:rPr lang="nb-NO" dirty="0"/>
              <a:t>optimisme og utsikter til bedre prising. </a:t>
            </a:r>
            <a:endParaRPr lang="nb-NO" dirty="0" smtClean="0"/>
          </a:p>
          <a:p>
            <a:r>
              <a:rPr lang="nb-NO" dirty="0" smtClean="0"/>
              <a:t>Internasjonalt </a:t>
            </a:r>
            <a:r>
              <a:rPr lang="nb-NO" dirty="0"/>
              <a:t>drives veksten av økt aktivitet i </a:t>
            </a:r>
            <a:r>
              <a:rPr lang="nb-NO" dirty="0" smtClean="0"/>
              <a:t>Midtøsten. </a:t>
            </a:r>
            <a:r>
              <a:rPr lang="nb-NO" dirty="0"/>
              <a:t>Selskapene generer </a:t>
            </a:r>
            <a:r>
              <a:rPr lang="nb-NO" dirty="0" smtClean="0"/>
              <a:t>høy, </a:t>
            </a:r>
            <a:r>
              <a:rPr lang="nb-NO" dirty="0"/>
              <a:t>fri </a:t>
            </a:r>
            <a:r>
              <a:rPr lang="nb-NO" dirty="0" smtClean="0"/>
              <a:t>kontantstrøm </a:t>
            </a:r>
            <a:r>
              <a:rPr lang="nb-NO" dirty="0"/>
              <a:t>og intensiverer sine </a:t>
            </a:r>
            <a:r>
              <a:rPr lang="nb-NO" dirty="0" smtClean="0"/>
              <a:t>tilbakekjøp av </a:t>
            </a:r>
            <a:r>
              <a:rPr lang="nb-NO" dirty="0"/>
              <a:t>egne aksjer.  Alle tre selskapene ble belønnet med </a:t>
            </a:r>
            <a:r>
              <a:rPr lang="nb-NO" dirty="0" smtClean="0"/>
              <a:t>kursoppgang </a:t>
            </a:r>
            <a:r>
              <a:rPr lang="nb-NO" dirty="0"/>
              <a:t>i </a:t>
            </a:r>
            <a:r>
              <a:rPr lang="nb-NO" dirty="0" smtClean="0"/>
              <a:t>etterkant </a:t>
            </a:r>
            <a:r>
              <a:rPr lang="nb-NO" dirty="0"/>
              <a:t>av </a:t>
            </a:r>
            <a:r>
              <a:rPr lang="nb-NO" dirty="0" smtClean="0"/>
              <a:t>resultatfremleggelsene.</a:t>
            </a:r>
            <a:endParaRPr lang="nb-NO" dirty="0"/>
          </a:p>
          <a:p>
            <a:r>
              <a:rPr lang="nb-NO" dirty="0"/>
              <a:t>Generelt øker optimismen blant de landbaserte </a:t>
            </a:r>
            <a:r>
              <a:rPr lang="nb-NO" dirty="0" smtClean="0"/>
              <a:t>serviceselskapene, og </a:t>
            </a:r>
            <a:r>
              <a:rPr lang="nb-NO" dirty="0"/>
              <a:t>flere melder om økt utnyttelse og </a:t>
            </a:r>
            <a:r>
              <a:rPr lang="nb-NO" dirty="0" smtClean="0"/>
              <a:t>forventninger </a:t>
            </a:r>
            <a:r>
              <a:rPr lang="nb-NO" dirty="0"/>
              <a:t>om positiv </a:t>
            </a:r>
            <a:r>
              <a:rPr lang="nb-NO" dirty="0" smtClean="0"/>
              <a:t>prisutvikling</a:t>
            </a:r>
            <a:r>
              <a:rPr lang="nb-NO" dirty="0"/>
              <a:t>.</a:t>
            </a:r>
          </a:p>
          <a:p>
            <a:endParaRPr lang="nb-NO" dirty="0"/>
          </a:p>
        </p:txBody>
      </p:sp>
      <p:pic>
        <p:nvPicPr>
          <p:cNvPr id="11266"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3625"/>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860113"/>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7077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solidFill>
                  <a:schemeClr val="bg1">
                    <a:lumMod val="50000"/>
                  </a:schemeClr>
                </a:solidFill>
              </a:rPr>
              <a:t>ODIN Offshore</a:t>
            </a:r>
            <a:br>
              <a:rPr lang="nb-NO" sz="2000" dirty="0" smtClean="0">
                <a:solidFill>
                  <a:schemeClr val="bg1">
                    <a:lumMod val="50000"/>
                  </a:schemeClr>
                </a:solidFill>
              </a:rPr>
            </a:br>
            <a:r>
              <a:rPr lang="nb-NO" dirty="0" smtClean="0"/>
              <a:t>Nyheter i rigg og napp</a:t>
            </a:r>
            <a:endParaRPr lang="nb-NO" dirty="0"/>
          </a:p>
        </p:txBody>
      </p:sp>
      <p:sp>
        <p:nvSpPr>
          <p:cNvPr id="3" name="Plassholder for innhold 2"/>
          <p:cNvSpPr>
            <a:spLocks noGrp="1"/>
          </p:cNvSpPr>
          <p:nvPr>
            <p:ph idx="11"/>
          </p:nvPr>
        </p:nvSpPr>
        <p:spPr/>
        <p:txBody>
          <a:bodyPr/>
          <a:lstStyle/>
          <a:p>
            <a:r>
              <a:rPr lang="nb-NO" b="1" dirty="0"/>
              <a:t>Prosafe</a:t>
            </a:r>
            <a:r>
              <a:rPr lang="nb-NO" dirty="0"/>
              <a:t> sikrer seg flere korte forlengelser av eksisterende kontrakter. </a:t>
            </a:r>
            <a:r>
              <a:rPr lang="nb-NO" dirty="0" smtClean="0"/>
              <a:t>Dette øker </a:t>
            </a:r>
            <a:r>
              <a:rPr lang="nb-NO" dirty="0"/>
              <a:t>selskapets </a:t>
            </a:r>
            <a:r>
              <a:rPr lang="nb-NO" dirty="0" smtClean="0"/>
              <a:t>flåteutnyttelse </a:t>
            </a:r>
            <a:r>
              <a:rPr lang="nb-NO" dirty="0"/>
              <a:t>utover forventningene </a:t>
            </a:r>
            <a:r>
              <a:rPr lang="nb-NO" dirty="0" smtClean="0"/>
              <a:t>og </a:t>
            </a:r>
            <a:r>
              <a:rPr lang="nb-NO" dirty="0"/>
              <a:t>gir grunnlag for høyere </a:t>
            </a:r>
            <a:r>
              <a:rPr lang="nb-NO" dirty="0" smtClean="0"/>
              <a:t>inntjeningsestimater.</a:t>
            </a:r>
          </a:p>
          <a:p>
            <a:r>
              <a:rPr lang="nb-NO" dirty="0" smtClean="0"/>
              <a:t>Etter </a:t>
            </a:r>
            <a:r>
              <a:rPr lang="nb-NO" dirty="0"/>
              <a:t>en rekke utsatte </a:t>
            </a:r>
            <a:r>
              <a:rPr lang="nb-NO" dirty="0" smtClean="0"/>
              <a:t>offshore-prosjekter </a:t>
            </a:r>
            <a:r>
              <a:rPr lang="nb-NO" dirty="0"/>
              <a:t>i </a:t>
            </a:r>
            <a:r>
              <a:rPr lang="nb-NO" dirty="0" smtClean="0"/>
              <a:t>fjor, vedtok det franske oljeselskapet </a:t>
            </a:r>
            <a:r>
              <a:rPr lang="nb-NO" b="1" dirty="0"/>
              <a:t>Total </a:t>
            </a:r>
            <a:r>
              <a:rPr lang="nb-NO" dirty="0"/>
              <a:t> </a:t>
            </a:r>
            <a:r>
              <a:rPr lang="nb-NO" dirty="0" smtClean="0"/>
              <a:t>at det </a:t>
            </a:r>
            <a:r>
              <a:rPr lang="nb-NO" dirty="0"/>
              <a:t>gigantiske </a:t>
            </a:r>
            <a:r>
              <a:rPr lang="nb-NO" dirty="0" err="1" smtClean="0"/>
              <a:t>Kaombo</a:t>
            </a:r>
            <a:r>
              <a:rPr lang="nb-NO" dirty="0" smtClean="0"/>
              <a:t>-prosjektet </a:t>
            </a:r>
            <a:r>
              <a:rPr lang="nb-NO" dirty="0"/>
              <a:t>i Vest Afrika </a:t>
            </a:r>
            <a:r>
              <a:rPr lang="nb-NO" dirty="0" smtClean="0"/>
              <a:t>skal bygges ut, og tildelte i den anledning store kontrakter </a:t>
            </a:r>
            <a:r>
              <a:rPr lang="nb-NO" dirty="0"/>
              <a:t>til </a:t>
            </a:r>
            <a:r>
              <a:rPr lang="nb-NO" dirty="0" smtClean="0"/>
              <a:t>blant andre </a:t>
            </a:r>
            <a:r>
              <a:rPr lang="nb-NO" b="1" dirty="0" smtClean="0"/>
              <a:t>Aker </a:t>
            </a:r>
            <a:r>
              <a:rPr lang="nb-NO" b="1" dirty="0"/>
              <a:t>Solutions</a:t>
            </a:r>
            <a:r>
              <a:rPr lang="nb-NO" dirty="0"/>
              <a:t>, </a:t>
            </a:r>
            <a:r>
              <a:rPr lang="nb-NO" b="1" dirty="0"/>
              <a:t>Technip </a:t>
            </a:r>
            <a:r>
              <a:rPr lang="nb-NO" dirty="0"/>
              <a:t>og</a:t>
            </a:r>
            <a:r>
              <a:rPr lang="nb-NO" b="1" dirty="0"/>
              <a:t> </a:t>
            </a:r>
            <a:r>
              <a:rPr lang="nb-NO" b="1" dirty="0" err="1"/>
              <a:t>Saipem</a:t>
            </a:r>
            <a:r>
              <a:rPr lang="nb-NO" b="1" dirty="0"/>
              <a:t>.  </a:t>
            </a:r>
            <a:endParaRPr lang="nb-NO" b="1" dirty="0" smtClean="0"/>
          </a:p>
          <a:p>
            <a:r>
              <a:rPr lang="nb-NO" dirty="0" smtClean="0"/>
              <a:t>Prosjektet </a:t>
            </a:r>
            <a:r>
              <a:rPr lang="nb-NO" dirty="0"/>
              <a:t>har en </a:t>
            </a:r>
            <a:r>
              <a:rPr lang="nb-NO" dirty="0" smtClean="0"/>
              <a:t>kostnadsramme </a:t>
            </a:r>
            <a:r>
              <a:rPr lang="nb-NO" dirty="0"/>
              <a:t>på </a:t>
            </a:r>
            <a:r>
              <a:rPr lang="nb-NO" dirty="0" smtClean="0"/>
              <a:t>USD 16 mrd. og </a:t>
            </a:r>
            <a:r>
              <a:rPr lang="nb-NO" dirty="0"/>
              <a:t>består av 59 undervannsbrønner, 300 km med </a:t>
            </a:r>
            <a:r>
              <a:rPr lang="nb-NO" dirty="0" smtClean="0"/>
              <a:t>undervannsrørledninger </a:t>
            </a:r>
            <a:r>
              <a:rPr lang="nb-NO" dirty="0"/>
              <a:t>og to flyende </a:t>
            </a:r>
            <a:r>
              <a:rPr lang="nb-NO" dirty="0" smtClean="0"/>
              <a:t>produksjons-løsninger</a:t>
            </a:r>
            <a:r>
              <a:rPr lang="nb-NO" dirty="0"/>
              <a:t>. </a:t>
            </a:r>
            <a:r>
              <a:rPr lang="nb-NO" dirty="0" smtClean="0"/>
              <a:t>Forventet produksjonsstart er 2017</a:t>
            </a:r>
            <a:r>
              <a:rPr lang="nb-NO" dirty="0"/>
              <a:t>.</a:t>
            </a:r>
          </a:p>
          <a:p>
            <a:r>
              <a:rPr lang="nb-NO" dirty="0" smtClean="0"/>
              <a:t>Det </a:t>
            </a:r>
            <a:r>
              <a:rPr lang="nb-NO" dirty="0"/>
              <a:t>negative sentimentet for </a:t>
            </a:r>
            <a:r>
              <a:rPr lang="nb-NO" dirty="0" smtClean="0"/>
              <a:t>riggsektoren vedvarer og </a:t>
            </a:r>
            <a:r>
              <a:rPr lang="nb-NO" dirty="0"/>
              <a:t>forsterkes av </a:t>
            </a:r>
            <a:r>
              <a:rPr lang="nb-NO" dirty="0" smtClean="0"/>
              <a:t>et resultatvarsel </a:t>
            </a:r>
            <a:r>
              <a:rPr lang="nb-NO" dirty="0"/>
              <a:t>fra </a:t>
            </a:r>
            <a:r>
              <a:rPr lang="nb-NO" b="1" dirty="0"/>
              <a:t>Fred Olsen </a:t>
            </a:r>
            <a:r>
              <a:rPr lang="nb-NO" b="1" dirty="0" smtClean="0"/>
              <a:t>Energy</a:t>
            </a:r>
            <a:r>
              <a:rPr lang="nb-NO" dirty="0" smtClean="0"/>
              <a:t> samt riggslutninger </a:t>
            </a:r>
            <a:r>
              <a:rPr lang="nb-NO" dirty="0"/>
              <a:t>på lavere </a:t>
            </a:r>
            <a:r>
              <a:rPr lang="nb-NO" dirty="0" smtClean="0"/>
              <a:t>rater </a:t>
            </a:r>
            <a:r>
              <a:rPr lang="nb-NO" dirty="0"/>
              <a:t>i </a:t>
            </a:r>
            <a:r>
              <a:rPr lang="nb-NO" dirty="0" smtClean="0"/>
              <a:t>Mexico-gulfen. </a:t>
            </a:r>
            <a:r>
              <a:rPr lang="nb-NO" dirty="0"/>
              <a:t>På den positive siden sluttet </a:t>
            </a:r>
            <a:r>
              <a:rPr lang="nb-NO" b="1" dirty="0"/>
              <a:t>Transocean </a:t>
            </a:r>
            <a:r>
              <a:rPr lang="nb-NO" dirty="0"/>
              <a:t>en rigg for to brønner i Nordsjøen på en meget høy rate for arbeid i 2015</a:t>
            </a:r>
            <a:r>
              <a:rPr lang="nb-NO" dirty="0" smtClean="0"/>
              <a:t>.</a:t>
            </a:r>
            <a:endParaRPr lang="nb-NO" dirty="0"/>
          </a:p>
          <a:p>
            <a:endParaRPr lang="nb-NO" dirty="0"/>
          </a:p>
        </p:txBody>
      </p:sp>
      <p:pic>
        <p:nvPicPr>
          <p:cNvPr id="12290"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3625"/>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860113"/>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5573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Benytt våre kundetjenester</a:t>
            </a:r>
          </a:p>
        </p:txBody>
      </p:sp>
      <p:sp>
        <p:nvSpPr>
          <p:cNvPr id="7" name="Plassholder for innhold 7"/>
          <p:cNvSpPr txBox="1">
            <a:spLocks/>
          </p:cNvSpPr>
          <p:nvPr/>
        </p:nvSpPr>
        <p:spPr>
          <a:xfrm>
            <a:off x="5375883" y="1412776"/>
            <a:ext cx="4023611" cy="18637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txBody>
          <a:bodyPr vert="horz" wrap="square" lIns="1800000" tIns="45720" rIns="91440" bIns="45720" numCol="1" anchor="ctr" anchorCtr="0" compatLnSpc="1">
            <a:prstTxWarp prst="textNoShape">
              <a:avLst/>
            </a:prstTxWarp>
          </a:bodyPr>
          <a:lstStyle>
            <a:lvl1pPr marL="0" marR="0" indent="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ＭＳ Ｐゴシック" charset="-128"/>
                <a:cs typeface="ＭＳ Ｐゴシック" charset="-128"/>
              </a:defRPr>
            </a:lvl1pPr>
            <a:lvl2pPr marL="715963" marR="0" indent="-358775"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500" kern="1200">
                <a:solidFill>
                  <a:schemeClr val="tx1"/>
                </a:solidFill>
                <a:latin typeface="+mn-lt"/>
                <a:ea typeface="ＭＳ Ｐゴシック" charset="-128"/>
                <a:cs typeface="+mn-cs"/>
              </a:defRPr>
            </a:lvl2pPr>
            <a:lvl3pPr marL="989013" marR="0" indent="-269875" algn="l" defTabSz="457200" rtl="0" eaLnBrk="1" fontAlgn="base" latinLnBrk="0" hangingPunct="1">
              <a:lnSpc>
                <a:spcPct val="100000"/>
              </a:lnSpc>
              <a:spcBef>
                <a:spcPct val="20000"/>
              </a:spcBef>
              <a:spcAft>
                <a:spcPct val="0"/>
              </a:spcAft>
              <a:buClrTx/>
              <a:buSzTx/>
              <a:buFont typeface="Arial" charset="0"/>
              <a:buChar char="•"/>
              <a:tabLst/>
              <a:defRPr sz="1200" kern="1200">
                <a:solidFill>
                  <a:schemeClr val="tx1"/>
                </a:solidFill>
                <a:latin typeface="+mn-lt"/>
                <a:ea typeface="ＭＳ Ｐゴシック" charset="-128"/>
                <a:cs typeface="+mn-cs"/>
              </a:defRPr>
            </a:lvl3pPr>
            <a:lvl4pPr marL="1168400" marR="0" indent="-182563" algn="l" defTabSz="457200" rtl="0" eaLnBrk="1" fontAlgn="base" latinLnBrk="0" hangingPunct="1">
              <a:lnSpc>
                <a:spcPct val="100000"/>
              </a:lnSpc>
              <a:spcBef>
                <a:spcPct val="20000"/>
              </a:spcBef>
              <a:spcAft>
                <a:spcPct val="0"/>
              </a:spcAft>
              <a:buClrTx/>
              <a:buSzTx/>
              <a:buFont typeface="Arial" charset="0"/>
              <a:buChar char="•"/>
              <a:tabLst/>
              <a:defRPr sz="1000" kern="1200">
                <a:solidFill>
                  <a:schemeClr val="tx1"/>
                </a:solidFill>
                <a:latin typeface="+mn-lt"/>
                <a:ea typeface="ＭＳ Ｐゴシック" charset="-128"/>
                <a:cs typeface="+mn-cs"/>
              </a:defRPr>
            </a:lvl4pPr>
            <a:lvl5pPr marL="2057400" indent="-2424113"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smtClean="0"/>
              <a:t>Sett pengene dine </a:t>
            </a:r>
            <a:br>
              <a:rPr lang="nb-NO" b="1" smtClean="0"/>
            </a:br>
            <a:r>
              <a:rPr lang="nb-NO" b="1" smtClean="0"/>
              <a:t>i arbeid</a:t>
            </a:r>
          </a:p>
          <a:p>
            <a:r>
              <a:rPr lang="nb-NO" sz="1000" smtClean="0">
                <a:hlinkClick r:id="rId2"/>
              </a:rPr>
              <a:t>Tegn andeler i våre fond </a:t>
            </a:r>
            <a:br>
              <a:rPr lang="nb-NO" sz="1000" smtClean="0">
                <a:hlinkClick r:id="rId2"/>
              </a:rPr>
            </a:br>
            <a:r>
              <a:rPr lang="nb-NO" sz="1000" smtClean="0">
                <a:hlinkClick r:id="rId2"/>
              </a:rPr>
              <a:t>via nettet med BankID</a:t>
            </a:r>
            <a:endParaRPr lang="nb-NO" sz="1000" dirty="0"/>
          </a:p>
        </p:txBody>
      </p:sp>
      <p:pic>
        <p:nvPicPr>
          <p:cNvPr id="8" name="Picture 5" descr="http://www.storage.co.uk/assets/images/small/1270056058_signing-contr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061" y="1759188"/>
            <a:ext cx="1301348" cy="1298002"/>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innhold 8"/>
          <p:cNvSpPr txBox="1">
            <a:spLocks/>
          </p:cNvSpPr>
          <p:nvPr/>
        </p:nvSpPr>
        <p:spPr>
          <a:xfrm>
            <a:off x="476393" y="3789040"/>
            <a:ext cx="4023611" cy="18637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txBody>
          <a:bodyPr vert="horz" wrap="square" lIns="1800000" tIns="45720" rIns="91440" bIns="45720" numCol="1" anchor="ctr" anchorCtr="0" compatLnSpc="1">
            <a:prstTxWarp prst="textNoShape">
              <a:avLst/>
            </a:prstTxWarp>
          </a:bodyPr>
          <a:lstStyle>
            <a:lvl1pPr marL="0" marR="0" indent="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ＭＳ Ｐゴシック" charset="-128"/>
                <a:cs typeface="ＭＳ Ｐゴシック" charset="-128"/>
              </a:defRPr>
            </a:lvl1pPr>
            <a:lvl2pPr marL="715963" marR="0" indent="-358775"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500" kern="1200">
                <a:solidFill>
                  <a:schemeClr val="tx1"/>
                </a:solidFill>
                <a:latin typeface="+mn-lt"/>
                <a:ea typeface="ＭＳ Ｐゴシック" charset="-128"/>
                <a:cs typeface="+mn-cs"/>
              </a:defRPr>
            </a:lvl2pPr>
            <a:lvl3pPr marL="989013" marR="0" indent="-269875" algn="l" defTabSz="457200" rtl="0" eaLnBrk="1" fontAlgn="base" latinLnBrk="0" hangingPunct="1">
              <a:lnSpc>
                <a:spcPct val="100000"/>
              </a:lnSpc>
              <a:spcBef>
                <a:spcPct val="20000"/>
              </a:spcBef>
              <a:spcAft>
                <a:spcPct val="0"/>
              </a:spcAft>
              <a:buClrTx/>
              <a:buSzTx/>
              <a:buFont typeface="Arial" charset="0"/>
              <a:buChar char="•"/>
              <a:tabLst/>
              <a:defRPr sz="1200" kern="1200">
                <a:solidFill>
                  <a:schemeClr val="tx1"/>
                </a:solidFill>
                <a:latin typeface="+mn-lt"/>
                <a:ea typeface="ＭＳ Ｐゴシック" charset="-128"/>
                <a:cs typeface="+mn-cs"/>
              </a:defRPr>
            </a:lvl3pPr>
            <a:lvl4pPr marL="1168400" marR="0" indent="-182563" algn="l" defTabSz="457200" rtl="0" eaLnBrk="1" fontAlgn="base" latinLnBrk="0" hangingPunct="1">
              <a:lnSpc>
                <a:spcPct val="100000"/>
              </a:lnSpc>
              <a:spcBef>
                <a:spcPct val="20000"/>
              </a:spcBef>
              <a:spcAft>
                <a:spcPct val="0"/>
              </a:spcAft>
              <a:buClrTx/>
              <a:buSzTx/>
              <a:buFont typeface="Arial" charset="0"/>
              <a:buChar char="•"/>
              <a:tabLst/>
              <a:defRPr sz="1000" kern="1200">
                <a:solidFill>
                  <a:schemeClr val="tx1"/>
                </a:solidFill>
                <a:latin typeface="+mn-lt"/>
                <a:ea typeface="ＭＳ Ｐゴシック" charset="-128"/>
                <a:cs typeface="+mn-cs"/>
              </a:defRPr>
            </a:lvl4pPr>
            <a:lvl5pPr marL="2057400" indent="-2424113"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smtClean="0"/>
              <a:t>Hold deg </a:t>
            </a:r>
            <a:br>
              <a:rPr lang="nb-NO" b="1" smtClean="0"/>
            </a:br>
            <a:r>
              <a:rPr lang="nb-NO" b="1" smtClean="0"/>
              <a:t>oppdatert</a:t>
            </a:r>
          </a:p>
          <a:p>
            <a:r>
              <a:rPr lang="nb-NO" sz="1000" smtClean="0">
                <a:hlinkClick r:id="rId4"/>
              </a:rPr>
              <a:t>Oppgi din adresse </a:t>
            </a:r>
            <a:br>
              <a:rPr lang="nb-NO" sz="1000" smtClean="0">
                <a:hlinkClick r:id="rId4"/>
              </a:rPr>
            </a:br>
            <a:r>
              <a:rPr lang="nb-NO" sz="1000" smtClean="0">
                <a:hlinkClick r:id="rId4"/>
              </a:rPr>
              <a:t>for å motta vårt nyhetsbrev</a:t>
            </a:r>
            <a:endParaRPr lang="nb-NO" sz="1000" dirty="0"/>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45" y="4070613"/>
            <a:ext cx="1272808" cy="13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lassholder for innhold 9"/>
          <p:cNvSpPr txBox="1">
            <a:spLocks/>
          </p:cNvSpPr>
          <p:nvPr/>
        </p:nvSpPr>
        <p:spPr>
          <a:xfrm>
            <a:off x="5375883" y="3789040"/>
            <a:ext cx="4023611" cy="18637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txBody>
          <a:bodyPr vert="horz" wrap="square" lIns="1800000" tIns="45720" rIns="91440" bIns="45720" numCol="1" anchor="ctr" anchorCtr="0" compatLnSpc="1">
            <a:prstTxWarp prst="textNoShape">
              <a:avLst/>
            </a:prstTxWarp>
          </a:bodyPr>
          <a:lstStyle>
            <a:lvl1pPr marL="0" marR="0" indent="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ＭＳ Ｐゴシック" charset="-128"/>
                <a:cs typeface="ＭＳ Ｐゴシック" charset="-128"/>
              </a:defRPr>
            </a:lvl1pPr>
            <a:lvl2pPr marL="715963" marR="0" indent="-358775"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500" kern="1200">
                <a:solidFill>
                  <a:schemeClr val="tx1"/>
                </a:solidFill>
                <a:latin typeface="+mn-lt"/>
                <a:ea typeface="ＭＳ Ｐゴシック" charset="-128"/>
                <a:cs typeface="+mn-cs"/>
              </a:defRPr>
            </a:lvl2pPr>
            <a:lvl3pPr marL="989013" marR="0" indent="-269875" algn="l" defTabSz="457200" rtl="0" eaLnBrk="1" fontAlgn="base" latinLnBrk="0" hangingPunct="1">
              <a:lnSpc>
                <a:spcPct val="100000"/>
              </a:lnSpc>
              <a:spcBef>
                <a:spcPct val="20000"/>
              </a:spcBef>
              <a:spcAft>
                <a:spcPct val="0"/>
              </a:spcAft>
              <a:buClrTx/>
              <a:buSzTx/>
              <a:buFont typeface="Arial" charset="0"/>
              <a:buChar char="•"/>
              <a:tabLst/>
              <a:defRPr sz="1200" kern="1200">
                <a:solidFill>
                  <a:schemeClr val="tx1"/>
                </a:solidFill>
                <a:latin typeface="+mn-lt"/>
                <a:ea typeface="ＭＳ Ｐゴシック" charset="-128"/>
                <a:cs typeface="+mn-cs"/>
              </a:defRPr>
            </a:lvl3pPr>
            <a:lvl4pPr marL="1168400" marR="0" indent="-182563" algn="l" defTabSz="457200" rtl="0" eaLnBrk="1" fontAlgn="base" latinLnBrk="0" hangingPunct="1">
              <a:lnSpc>
                <a:spcPct val="100000"/>
              </a:lnSpc>
              <a:spcBef>
                <a:spcPct val="20000"/>
              </a:spcBef>
              <a:spcAft>
                <a:spcPct val="0"/>
              </a:spcAft>
              <a:buClrTx/>
              <a:buSzTx/>
              <a:buFont typeface="Arial" charset="0"/>
              <a:buChar char="•"/>
              <a:tabLst/>
              <a:defRPr sz="1000" kern="1200">
                <a:solidFill>
                  <a:schemeClr val="tx1"/>
                </a:solidFill>
                <a:latin typeface="+mn-lt"/>
                <a:ea typeface="ＭＳ Ｐゴシック" charset="-128"/>
                <a:cs typeface="+mn-cs"/>
              </a:defRPr>
            </a:lvl4pPr>
            <a:lvl5pPr marL="2057400" indent="-2424113"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smtClean="0"/>
              <a:t>Snakk </a:t>
            </a:r>
            <a:br>
              <a:rPr lang="nb-NO" b="1" smtClean="0"/>
            </a:br>
            <a:r>
              <a:rPr lang="nb-NO" b="1" smtClean="0"/>
              <a:t>med oss</a:t>
            </a:r>
          </a:p>
          <a:p>
            <a:r>
              <a:rPr lang="nb-NO" sz="1000" smtClean="0"/>
              <a:t>+47 24 00 48 04</a:t>
            </a:r>
            <a:br>
              <a:rPr lang="nb-NO" sz="1000" smtClean="0"/>
            </a:br>
            <a:r>
              <a:rPr lang="nb-NO" sz="1000" smtClean="0">
                <a:hlinkClick r:id="rId6"/>
              </a:rPr>
              <a:t>kundeservice@odinfond.no</a:t>
            </a:r>
            <a:endParaRPr lang="nb-NO" sz="1000" dirty="0"/>
          </a:p>
        </p:txBody>
      </p:sp>
      <p:pic>
        <p:nvPicPr>
          <p:cNvPr id="12" name="Picture 9" descr="http://t3.gstatic.com/images?q=tbn:ANd9GcQoAvO-obyo8WWMyd1C9mqDjhwmlt7L2mR-U16NuU4y66r7nJjUm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0697" y="4126290"/>
            <a:ext cx="1384511" cy="1195572"/>
          </a:xfrm>
          <a:prstGeom prst="rect">
            <a:avLst/>
          </a:prstGeom>
          <a:noFill/>
          <a:extLst>
            <a:ext uri="{909E8E84-426E-40DD-AFC4-6F175D3DCCD1}">
              <a14:hiddenFill xmlns:a14="http://schemas.microsoft.com/office/drawing/2010/main">
                <a:solidFill>
                  <a:srgbClr val="FFFFFF"/>
                </a:solidFill>
              </a14:hiddenFill>
            </a:ext>
          </a:extLst>
        </p:spPr>
      </p:pic>
      <p:sp>
        <p:nvSpPr>
          <p:cNvPr id="13" name="Plassholder for innhold 6"/>
          <p:cNvSpPr txBox="1">
            <a:spLocks/>
          </p:cNvSpPr>
          <p:nvPr/>
        </p:nvSpPr>
        <p:spPr bwMode="auto">
          <a:xfrm>
            <a:off x="476393" y="1412776"/>
            <a:ext cx="4023611" cy="1863776"/>
          </a:xfrm>
          <a:prstGeom prst="rect">
            <a:avLst/>
          </a:prstGeom>
          <a:noFill/>
          <a:ln w="9525">
            <a:solidFill>
              <a:schemeClr val="bg1">
                <a:lumMod val="65000"/>
              </a:schemeClr>
            </a:solidFill>
            <a:miter lim="800000"/>
            <a:headEnd/>
            <a:tailEnd/>
          </a:ln>
        </p:spPr>
        <p:txBody>
          <a:bodyPr vert="horz" wrap="square" lIns="1800000" tIns="45720" rIns="91440" bIns="45720" numCol="1" anchor="ctr" anchorCtr="0" compatLnSpc="1">
            <a:prstTxWarp prst="textNoShape">
              <a:avLst/>
            </a:prstTxWarp>
          </a:bodyPr>
          <a:lstStyle>
            <a:lvl1pPr marL="0" marR="0" indent="-360000" algn="l" defTabSz="457200" rtl="0" eaLnBrk="1" fontAlgn="base"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mn-lt"/>
                <a:ea typeface="ＭＳ Ｐゴシック" charset="-128"/>
                <a:cs typeface="ＭＳ Ｐゴシック" charset="-128"/>
              </a:defRPr>
            </a:lvl1pPr>
            <a:lvl2pPr marL="684000" marR="0" indent="-2700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sz="1800" kern="1200">
                <a:solidFill>
                  <a:schemeClr val="tx1"/>
                </a:solidFill>
                <a:latin typeface="+mn-lt"/>
                <a:ea typeface="ＭＳ Ｐゴシック" charset="-128"/>
                <a:cs typeface="+mn-cs"/>
              </a:defRPr>
            </a:lvl2pPr>
            <a:lvl3pPr marL="990000" marR="0" indent="-270000" algn="l" defTabSz="457200" rtl="0" eaLnBrk="1" fontAlgn="base" latinLnBrk="0" hangingPunct="1">
              <a:lnSpc>
                <a:spcPct val="100000"/>
              </a:lnSpc>
              <a:spcBef>
                <a:spcPct val="20000"/>
              </a:spcBef>
              <a:spcAft>
                <a:spcPct val="0"/>
              </a:spcAft>
              <a:buClrTx/>
              <a:buSzTx/>
              <a:buFont typeface="Arial" charset="0"/>
              <a:buChar char="•"/>
              <a:tabLst/>
              <a:defRPr sz="1600" kern="1200">
                <a:solidFill>
                  <a:schemeClr val="tx1"/>
                </a:solidFill>
                <a:latin typeface="+mn-lt"/>
                <a:ea typeface="ＭＳ Ｐゴシック" charset="-128"/>
                <a:cs typeface="+mn-cs"/>
              </a:defRPr>
            </a:lvl3pPr>
            <a:lvl4pPr marL="1296000" marR="0" indent="-270000" algn="l" defTabSz="457200" rtl="0" eaLnBrk="1" fontAlgn="base" latinLnBrk="0" hangingPunct="1">
              <a:lnSpc>
                <a:spcPct val="100000"/>
              </a:lnSpc>
              <a:spcBef>
                <a:spcPts val="240"/>
              </a:spcBef>
              <a:spcAft>
                <a:spcPct val="0"/>
              </a:spcAft>
              <a:buClrTx/>
              <a:buSzTx/>
              <a:buFont typeface="Arial" charset="0"/>
              <a:buChar char="•"/>
              <a:tabLst/>
              <a:defRPr sz="900" kern="1200">
                <a:solidFill>
                  <a:schemeClr val="tx1"/>
                </a:solidFill>
                <a:latin typeface="+mn-lt"/>
                <a:ea typeface="ＭＳ Ｐゴシック" charset="-128"/>
                <a:cs typeface="+mn-cs"/>
              </a:defRPr>
            </a:lvl4pPr>
            <a:lvl5pPr marL="2057400" indent="-2424113"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smtClean="0"/>
              <a:t>Sjekk din beholdning,</a:t>
            </a:r>
            <a:br>
              <a:rPr lang="nb-NO" b="1" smtClean="0"/>
            </a:br>
            <a:r>
              <a:rPr lang="nb-NO" b="1" smtClean="0"/>
              <a:t>avkastning og mer</a:t>
            </a:r>
          </a:p>
          <a:p>
            <a:r>
              <a:rPr lang="nb-NO" sz="1000" smtClean="0">
                <a:hlinkClick r:id="rId8"/>
              </a:rPr>
              <a:t>Logg på dine fondssider</a:t>
            </a:r>
            <a:br>
              <a:rPr lang="nb-NO" sz="1000" smtClean="0">
                <a:hlinkClick r:id="rId8"/>
              </a:rPr>
            </a:br>
            <a:r>
              <a:rPr lang="nb-NO" sz="1000" smtClean="0">
                <a:hlinkClick r:id="rId8"/>
              </a:rPr>
              <a:t>hos ODIN Online</a:t>
            </a:r>
            <a:endParaRPr lang="nb-NO" sz="1400" dirty="0" smtClean="0"/>
          </a:p>
        </p:txBody>
      </p:sp>
      <p:pic>
        <p:nvPicPr>
          <p:cNvPr id="14" name="Picture 7" descr="https://apps.irecruit-us.com/images/puzzlekey.jpg"/>
          <p:cNvPicPr>
            <a:picLocks noChangeAspect="1" noChangeArrowheads="1"/>
          </p:cNvPicPr>
          <p:nvPr/>
        </p:nvPicPr>
        <p:blipFill rotWithShape="1">
          <a:blip r:embed="rId9">
            <a:extLst>
              <a:ext uri="{28A0092B-C50C-407E-A947-70E740481C1C}">
                <a14:useLocalDpi xmlns:a14="http://schemas.microsoft.com/office/drawing/2010/main" val="0"/>
              </a:ext>
            </a:extLst>
          </a:blip>
          <a:srcRect l="16348" r="13249"/>
          <a:stretch/>
        </p:blipFill>
        <p:spPr bwMode="auto">
          <a:xfrm>
            <a:off x="582955" y="1757818"/>
            <a:ext cx="1249699" cy="12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870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Vi minner om…</a:t>
            </a:r>
          </a:p>
        </p:txBody>
      </p:sp>
      <p:sp>
        <p:nvSpPr>
          <p:cNvPr id="7" name="Plassholder for innhold 8"/>
          <p:cNvSpPr>
            <a:spLocks noGrp="1"/>
          </p:cNvSpPr>
          <p:nvPr>
            <p:ph idx="11"/>
          </p:nvPr>
        </p:nvSpPr>
        <p:spPr>
          <a:xfrm>
            <a:off x="495300" y="1279525"/>
            <a:ext cx="8826185" cy="4899025"/>
          </a:xfrm>
        </p:spPr>
        <p:txBody>
          <a:bodyPr/>
          <a:lstStyle/>
          <a:p>
            <a:r>
              <a:rPr lang="nb-NO" sz="1400" dirty="0"/>
              <a:t>Historisk avkastning er ingen garanti for framtidig avkastning, som blant annet vil avhenge av markedsutviklingen, forvalters dyktighet, fondets risiko, samt kostnader ved kjøp og forvaltning. Avkastningen kan bli negativ som følge av kurstap</a:t>
            </a:r>
            <a:r>
              <a:rPr lang="nb-NO" sz="1400" dirty="0" smtClean="0"/>
              <a:t>.</a:t>
            </a:r>
          </a:p>
          <a:p>
            <a:endParaRPr lang="nb-NO" sz="1400" dirty="0"/>
          </a:p>
          <a:p>
            <a:r>
              <a:rPr lang="nb-NO" sz="1400" dirty="0" smtClean="0"/>
              <a:t>Uttalelser </a:t>
            </a:r>
            <a:r>
              <a:rPr lang="nb-NO" sz="1400" dirty="0"/>
              <a:t>i denne rapporten reflekterer </a:t>
            </a:r>
            <a:r>
              <a:rPr lang="nb-NO" sz="1400" dirty="0" err="1"/>
              <a:t>ODINs</a:t>
            </a:r>
            <a:r>
              <a:rPr lang="nb-NO" sz="1400" dirty="0"/>
              <a:t> markedssyn på det tidspunktet den ble utarbeidet</a:t>
            </a:r>
            <a:r>
              <a:rPr lang="nb-NO" sz="1400" dirty="0" smtClean="0"/>
              <a:t>. Vi </a:t>
            </a:r>
            <a:r>
              <a:rPr lang="nb-NO" sz="1400" dirty="0"/>
              <a:t>har </a:t>
            </a:r>
            <a:r>
              <a:rPr lang="nb-NO" sz="1400" dirty="0" smtClean="0"/>
              <a:t>gjengitt </a:t>
            </a:r>
            <a:r>
              <a:rPr lang="nb-NO" sz="1400" dirty="0"/>
              <a:t>kilder som vurderes som </a:t>
            </a:r>
            <a:r>
              <a:rPr lang="nb-NO" sz="1400" dirty="0" smtClean="0"/>
              <a:t>pålitelige, men vi </a:t>
            </a:r>
            <a:r>
              <a:rPr lang="nb-NO" sz="1400" dirty="0"/>
              <a:t>kan imidlertid ikke garantere at informasjonen fra kildene hverken er presis </a:t>
            </a:r>
            <a:r>
              <a:rPr lang="nb-NO" sz="1400" dirty="0" smtClean="0"/>
              <a:t>eller </a:t>
            </a:r>
            <a:r>
              <a:rPr lang="nb-NO" sz="1400" dirty="0"/>
              <a:t>komplett</a:t>
            </a:r>
            <a:r>
              <a:rPr lang="nb-NO" sz="1400" dirty="0" smtClean="0"/>
              <a:t>.</a:t>
            </a:r>
          </a:p>
          <a:p>
            <a:endParaRPr lang="nb-NO" sz="1400" dirty="0" smtClean="0"/>
          </a:p>
          <a:p>
            <a:r>
              <a:rPr lang="nb-NO" sz="1400" dirty="0" smtClean="0"/>
              <a:t>Ansatte </a:t>
            </a:r>
            <a:r>
              <a:rPr lang="nb-NO" sz="1400" dirty="0"/>
              <a:t>i ODIN Forvaltning AS kan handle for egen regning i flere typer finansielle </a:t>
            </a:r>
            <a:r>
              <a:rPr lang="nb-NO" sz="1400" dirty="0" smtClean="0"/>
              <a:t>instrumenter</a:t>
            </a:r>
            <a:r>
              <a:rPr lang="nb-NO" sz="1400" dirty="0"/>
              <a:t>. Dette innebærer at ansatte i ODIN Forvaltning AS kan eie verdipapirer i </a:t>
            </a:r>
            <a:r>
              <a:rPr lang="nb-NO" sz="1400" dirty="0" smtClean="0"/>
              <a:t>selskaper </a:t>
            </a:r>
            <a:r>
              <a:rPr lang="nb-NO" sz="1400" dirty="0"/>
              <a:t>som er omtalt i denne rapporten, samt andeler i </a:t>
            </a:r>
            <a:r>
              <a:rPr lang="nb-NO" sz="1400" dirty="0" err="1"/>
              <a:t>ODINs</a:t>
            </a:r>
            <a:r>
              <a:rPr lang="nb-NO" sz="1400" dirty="0"/>
              <a:t> verdipapirfond. </a:t>
            </a:r>
            <a:r>
              <a:rPr lang="nb-NO" sz="1400" dirty="0" smtClean="0"/>
              <a:t>Ansattes </a:t>
            </a:r>
            <a:r>
              <a:rPr lang="nb-NO" sz="1400" dirty="0"/>
              <a:t>egenhandel skal skje i henhold til ODIN Forvaltning AS’ interne retningslinjer </a:t>
            </a:r>
            <a:r>
              <a:rPr lang="nb-NO" sz="1400" dirty="0" smtClean="0"/>
              <a:t>for </a:t>
            </a:r>
            <a:r>
              <a:rPr lang="nb-NO" sz="1400" dirty="0"/>
              <a:t>ansattes egenhandel, som er utarbeidet i henhold til verdipapirhandelloven </a:t>
            </a:r>
            <a:r>
              <a:rPr lang="nb-NO" sz="1400" dirty="0" smtClean="0"/>
              <a:t>og </a:t>
            </a:r>
            <a:r>
              <a:rPr lang="nb-NO" sz="1400" dirty="0"/>
              <a:t>Verdipapirfondenes forenings bransjestandard.</a:t>
            </a:r>
          </a:p>
          <a:p>
            <a:r>
              <a:rPr lang="nb-NO" sz="1400" dirty="0" smtClean="0"/>
              <a:t>Du finner mer </a:t>
            </a:r>
            <a:r>
              <a:rPr lang="nb-NO" sz="1400" dirty="0"/>
              <a:t>informasjon </a:t>
            </a:r>
            <a:r>
              <a:rPr lang="nb-NO" sz="1400" dirty="0" smtClean="0"/>
              <a:t>på </a:t>
            </a:r>
            <a:r>
              <a:rPr lang="nb-NO" sz="1400" dirty="0">
                <a:hlinkClick r:id="rId2"/>
              </a:rPr>
              <a:t>www.odinfond.no </a:t>
            </a:r>
            <a:endParaRPr lang="nb-NO" sz="1400" dirty="0"/>
          </a:p>
        </p:txBody>
      </p:sp>
    </p:spTree>
    <p:extLst>
      <p:ext uri="{BB962C8B-B14F-4D97-AF65-F5344CB8AC3E}">
        <p14:creationId xmlns:p14="http://schemas.microsoft.com/office/powerpoint/2010/main" val="36064723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895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solidFill>
                  <a:schemeClr val="bg1">
                    <a:lumMod val="50000"/>
                  </a:schemeClr>
                </a:solidFill>
              </a:rPr>
              <a:t>Aksjemarkedene</a:t>
            </a:r>
            <a:r>
              <a:rPr lang="nb-NO" sz="2000" dirty="0">
                <a:solidFill>
                  <a:schemeClr val="bg1">
                    <a:lumMod val="50000"/>
                  </a:schemeClr>
                </a:solidFill>
              </a:rPr>
              <a:t/>
            </a:r>
            <a:br>
              <a:rPr lang="nb-NO" sz="2000" dirty="0">
                <a:solidFill>
                  <a:schemeClr val="bg1">
                    <a:lumMod val="50000"/>
                  </a:schemeClr>
                </a:solidFill>
              </a:rPr>
            </a:br>
            <a:r>
              <a:rPr lang="nb-NO" dirty="0" smtClean="0"/>
              <a:t>Uken som gikk</a:t>
            </a:r>
            <a:endParaRPr lang="nb-NO" dirty="0"/>
          </a:p>
        </p:txBody>
      </p:sp>
      <p:sp>
        <p:nvSpPr>
          <p:cNvPr id="3" name="Plassholder for innhold 2"/>
          <p:cNvSpPr>
            <a:spLocks noGrp="1"/>
          </p:cNvSpPr>
          <p:nvPr>
            <p:ph idx="11"/>
          </p:nvPr>
        </p:nvSpPr>
        <p:spPr>
          <a:xfrm>
            <a:off x="514895" y="1446309"/>
            <a:ext cx="4376870" cy="4573487"/>
          </a:xfrm>
        </p:spPr>
        <p:txBody>
          <a:bodyPr/>
          <a:lstStyle/>
          <a:p>
            <a:r>
              <a:rPr lang="nb-NO" dirty="0"/>
              <a:t>Det har vært god stemning på verdens børser </a:t>
            </a:r>
            <a:r>
              <a:rPr lang="nb-NO" dirty="0" smtClean="0"/>
              <a:t>både i </a:t>
            </a:r>
            <a:r>
              <a:rPr lang="nb-NO" dirty="0"/>
              <a:t>og etter </a:t>
            </a:r>
            <a:r>
              <a:rPr lang="nb-NO" dirty="0" smtClean="0"/>
              <a:t>påsken. Kredittmarginene </a:t>
            </a:r>
            <a:r>
              <a:rPr lang="nb-NO" dirty="0"/>
              <a:t>har </a:t>
            </a:r>
            <a:r>
              <a:rPr lang="nb-NO" dirty="0" smtClean="0"/>
              <a:t>sunket, </a:t>
            </a:r>
            <a:r>
              <a:rPr lang="nb-NO" dirty="0"/>
              <a:t>og lange </a:t>
            </a:r>
            <a:r>
              <a:rPr lang="nb-NO" dirty="0" smtClean="0"/>
              <a:t>statsrenter </a:t>
            </a:r>
            <a:r>
              <a:rPr lang="nb-NO" dirty="0"/>
              <a:t>har steget i </a:t>
            </a:r>
            <a:r>
              <a:rPr lang="nb-NO" dirty="0" smtClean="0"/>
              <a:t>perioden, primært i USA, </a:t>
            </a:r>
            <a:r>
              <a:rPr lang="nb-NO" dirty="0"/>
              <a:t>men også i Europa og i </a:t>
            </a:r>
            <a:r>
              <a:rPr lang="nb-NO" dirty="0" smtClean="0"/>
              <a:t>Norge.</a:t>
            </a:r>
            <a:endParaRPr lang="nb-NO" dirty="0"/>
          </a:p>
          <a:p>
            <a:r>
              <a:rPr lang="nb-NO" dirty="0" smtClean="0"/>
              <a:t>I </a:t>
            </a:r>
            <a:r>
              <a:rPr lang="nb-NO" dirty="0"/>
              <a:t>USA har gode makrotall og </a:t>
            </a:r>
            <a:r>
              <a:rPr lang="nb-NO" dirty="0" smtClean="0"/>
              <a:t>selskapsresultater bidratt </a:t>
            </a:r>
            <a:r>
              <a:rPr lang="nb-NO" dirty="0"/>
              <a:t>til </a:t>
            </a:r>
            <a:r>
              <a:rPr lang="nb-NO" dirty="0" smtClean="0"/>
              <a:t>den gode stemningen. </a:t>
            </a:r>
            <a:r>
              <a:rPr lang="nb-NO" dirty="0"/>
              <a:t>Over 70 % av </a:t>
            </a:r>
            <a:r>
              <a:rPr lang="nb-NO" dirty="0" smtClean="0"/>
              <a:t>de store selskapene har levert bedre enn forventet.</a:t>
            </a:r>
            <a:endParaRPr lang="nb-NO" dirty="0"/>
          </a:p>
          <a:p>
            <a:r>
              <a:rPr lang="nb-NO" dirty="0" smtClean="0"/>
              <a:t>Men for Kina fortsetter vekstbekymringene, og ble ikke mindre etter publiserte tall som viste en årlig </a:t>
            </a:r>
            <a:r>
              <a:rPr lang="nb-NO" dirty="0"/>
              <a:t>BNP-vekst på </a:t>
            </a:r>
            <a:r>
              <a:rPr lang="nb-NO" dirty="0" smtClean="0"/>
              <a:t>7,4 %, mot 7,7 % samme tid i fjor. Lavere </a:t>
            </a:r>
            <a:r>
              <a:rPr lang="nb-NO" dirty="0"/>
              <a:t>byggeaktivitet og lavere eksport har trukket veksten ned.</a:t>
            </a:r>
          </a:p>
          <a:p>
            <a:r>
              <a:rPr lang="nb-NO" dirty="0" smtClean="0"/>
              <a:t>Økt </a:t>
            </a:r>
            <a:r>
              <a:rPr lang="nb-NO" dirty="0"/>
              <a:t>spenning mellom Russland og Ukraina har bidratt til en nedgang på den russiske MICEX-indeksen de siste dagene, og den ukrainske valutaen </a:t>
            </a:r>
            <a:r>
              <a:rPr lang="nb-NO" dirty="0" err="1"/>
              <a:t>Hryvnia</a:t>
            </a:r>
            <a:r>
              <a:rPr lang="nb-NO" dirty="0"/>
              <a:t> har svekket seg. På global basis har utviklingen ikke gitt vesentlige markedsreaksjoner.</a:t>
            </a:r>
          </a:p>
          <a:p>
            <a:endParaRPr lang="nb-NO" dirty="0" smtClean="0"/>
          </a:p>
        </p:txBody>
      </p:sp>
      <p:sp>
        <p:nvSpPr>
          <p:cNvPr id="7" name="TekstSylinder 6"/>
          <p:cNvSpPr txBox="1"/>
          <p:nvPr/>
        </p:nvSpPr>
        <p:spPr>
          <a:xfrm>
            <a:off x="4878865" y="1138894"/>
            <a:ext cx="4475905" cy="276999"/>
          </a:xfrm>
          <a:prstGeom prst="rect">
            <a:avLst/>
          </a:prstGeom>
          <a:noFill/>
        </p:spPr>
        <p:txBody>
          <a:bodyPr wrap="none" rtlCol="0">
            <a:spAutoFit/>
          </a:bodyPr>
          <a:lstStyle/>
          <a:p>
            <a:r>
              <a:rPr lang="nb-NO" sz="1200" dirty="0" smtClean="0"/>
              <a:t>Aksjemarkedsutvikling seneste </a:t>
            </a:r>
            <a:r>
              <a:rPr lang="nb-NO" sz="1200" u="sng" dirty="0" smtClean="0"/>
              <a:t>uke</a:t>
            </a:r>
            <a:r>
              <a:rPr lang="nb-NO" sz="1200" dirty="0" smtClean="0"/>
              <a:t> (i NOK, per fredag morgen)</a:t>
            </a:r>
            <a:endParaRPr lang="nb-NO" sz="1200" dirty="0"/>
          </a:p>
        </p:txBody>
      </p:sp>
      <p:sp>
        <p:nvSpPr>
          <p:cNvPr id="11" name="TekstSylinder 10"/>
          <p:cNvSpPr txBox="1"/>
          <p:nvPr/>
        </p:nvSpPr>
        <p:spPr>
          <a:xfrm>
            <a:off x="4888942" y="3573016"/>
            <a:ext cx="4365298" cy="276999"/>
          </a:xfrm>
          <a:prstGeom prst="rect">
            <a:avLst/>
          </a:prstGeom>
          <a:noFill/>
        </p:spPr>
        <p:txBody>
          <a:bodyPr wrap="none" rtlCol="0">
            <a:spAutoFit/>
          </a:bodyPr>
          <a:lstStyle/>
          <a:p>
            <a:r>
              <a:rPr lang="nb-NO" sz="1200" dirty="0"/>
              <a:t>Aksjemarkedsutvikling seneste </a:t>
            </a:r>
            <a:r>
              <a:rPr lang="nb-NO" sz="1200" u="sng" dirty="0" smtClean="0"/>
              <a:t>år</a:t>
            </a:r>
            <a:r>
              <a:rPr lang="nb-NO" sz="1200" dirty="0" smtClean="0"/>
              <a:t> </a:t>
            </a:r>
            <a:r>
              <a:rPr lang="nb-NO" sz="1200" dirty="0"/>
              <a:t>(i NOK, per fredag morgen</a:t>
            </a:r>
            <a:r>
              <a:rPr lang="nb-NO" sz="1200" dirty="0" smtClean="0"/>
              <a:t>)</a:t>
            </a:r>
            <a:endParaRPr lang="nb-NO" sz="1200" dirty="0"/>
          </a:p>
        </p:txBody>
      </p:sp>
      <p:pic>
        <p:nvPicPr>
          <p:cNvPr id="1026"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6058023" y="1447800"/>
            <a:ext cx="2327028"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6058023" y="3824288"/>
            <a:ext cx="2327028"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1955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solidFill>
                  <a:schemeClr val="bg1">
                    <a:lumMod val="50000"/>
                  </a:schemeClr>
                </a:solidFill>
              </a:rPr>
              <a:t>ODIN Norge</a:t>
            </a:r>
            <a:br>
              <a:rPr lang="nb-NO" sz="2000" dirty="0" smtClean="0">
                <a:solidFill>
                  <a:schemeClr val="bg1">
                    <a:lumMod val="50000"/>
                  </a:schemeClr>
                </a:solidFill>
              </a:rPr>
            </a:br>
            <a:r>
              <a:rPr lang="nb-NO" dirty="0" smtClean="0"/>
              <a:t>Norske selskaper i globalt marked</a:t>
            </a:r>
            <a:endParaRPr lang="nb-NO" dirty="0"/>
          </a:p>
        </p:txBody>
      </p:sp>
      <p:sp>
        <p:nvSpPr>
          <p:cNvPr id="3" name="Plassholder for innhold 2"/>
          <p:cNvSpPr>
            <a:spLocks noGrp="1"/>
          </p:cNvSpPr>
          <p:nvPr>
            <p:ph idx="11"/>
          </p:nvPr>
        </p:nvSpPr>
        <p:spPr/>
        <p:txBody>
          <a:bodyPr/>
          <a:lstStyle/>
          <a:p>
            <a:r>
              <a:rPr lang="nb-NO" dirty="0" err="1" smtClean="0"/>
              <a:t>Supplybåtrederiet</a:t>
            </a:r>
            <a:r>
              <a:rPr lang="nb-NO" dirty="0" smtClean="0"/>
              <a:t> </a:t>
            </a:r>
            <a:r>
              <a:rPr lang="nb-NO" b="1" dirty="0"/>
              <a:t>Farstad</a:t>
            </a:r>
            <a:r>
              <a:rPr lang="nb-NO" dirty="0"/>
              <a:t> skal bygge om </a:t>
            </a:r>
            <a:r>
              <a:rPr lang="nb-NO" dirty="0" smtClean="0"/>
              <a:t>ett </a:t>
            </a:r>
            <a:r>
              <a:rPr lang="nb-NO" dirty="0"/>
              <a:t>av sine </a:t>
            </a:r>
            <a:r>
              <a:rPr lang="nb-NO" dirty="0" err="1"/>
              <a:t>plattformforsyningfartøyer</a:t>
            </a:r>
            <a:r>
              <a:rPr lang="nb-NO" dirty="0"/>
              <a:t> til bruk i </a:t>
            </a:r>
            <a:r>
              <a:rPr lang="nb-NO" dirty="0" smtClean="0"/>
              <a:t>undervanns-operasjoner </a:t>
            </a:r>
            <a:r>
              <a:rPr lang="nb-NO" dirty="0"/>
              <a:t>for </a:t>
            </a:r>
            <a:r>
              <a:rPr lang="nb-NO" dirty="0" err="1"/>
              <a:t>Petrobras</a:t>
            </a:r>
            <a:r>
              <a:rPr lang="nb-NO" dirty="0"/>
              <a:t>. </a:t>
            </a:r>
            <a:endParaRPr lang="nb-NO" dirty="0" smtClean="0"/>
          </a:p>
          <a:p>
            <a:r>
              <a:rPr lang="nb-NO" dirty="0" smtClean="0"/>
              <a:t>Nyheten </a:t>
            </a:r>
            <a:r>
              <a:rPr lang="nb-NO" dirty="0"/>
              <a:t>oppfattes som positiv i aksjemarkedet </a:t>
            </a:r>
            <a:r>
              <a:rPr lang="nb-NO" dirty="0" smtClean="0"/>
              <a:t>fordi skip </a:t>
            </a:r>
            <a:r>
              <a:rPr lang="nb-NO" dirty="0"/>
              <a:t>trekkes ut av det ordinær </a:t>
            </a:r>
            <a:r>
              <a:rPr lang="nb-NO" dirty="0" smtClean="0"/>
              <a:t>forsyningsvirksomhet</a:t>
            </a:r>
            <a:r>
              <a:rPr lang="nb-NO" dirty="0"/>
              <a:t>.</a:t>
            </a:r>
          </a:p>
          <a:p>
            <a:r>
              <a:rPr lang="nb-NO" b="1" dirty="0" smtClean="0"/>
              <a:t>Telenor</a:t>
            </a:r>
            <a:r>
              <a:rPr lang="nb-NO" dirty="0" smtClean="0"/>
              <a:t> </a:t>
            </a:r>
            <a:r>
              <a:rPr lang="nb-NO" dirty="0"/>
              <a:t>fikk kursoppgang etter at det deleide selskapet </a:t>
            </a:r>
            <a:r>
              <a:rPr lang="nb-NO" dirty="0" err="1"/>
              <a:t>Vimpelcom</a:t>
            </a:r>
            <a:r>
              <a:rPr lang="nb-NO" dirty="0"/>
              <a:t> annonserte salg av 51% av </a:t>
            </a:r>
            <a:r>
              <a:rPr lang="nb-NO" dirty="0" smtClean="0"/>
              <a:t>sin algeriske </a:t>
            </a:r>
            <a:r>
              <a:rPr lang="nb-NO" dirty="0"/>
              <a:t>virksomhet for USD </a:t>
            </a:r>
            <a:r>
              <a:rPr lang="nb-NO" dirty="0" smtClean="0"/>
              <a:t>2,6 mrd. </a:t>
            </a:r>
            <a:r>
              <a:rPr lang="nb-NO" dirty="0"/>
              <a:t>i en komplisert transaksjon med lokale myndigheter</a:t>
            </a:r>
            <a:r>
              <a:rPr lang="nb-NO" dirty="0" smtClean="0"/>
              <a:t>.</a:t>
            </a:r>
            <a:endParaRPr lang="nb-NO" dirty="0"/>
          </a:p>
          <a:p>
            <a:endParaRPr lang="en-US" dirty="0"/>
          </a:p>
        </p:txBody>
      </p:sp>
      <p:pic>
        <p:nvPicPr>
          <p:cNvPr id="1026"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6173"/>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862661"/>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7077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
          <p:cNvSpPr>
            <a:spLocks noGrp="1"/>
          </p:cNvSpPr>
          <p:nvPr>
            <p:ph type="title"/>
          </p:nvPr>
        </p:nvSpPr>
        <p:spPr/>
        <p:txBody>
          <a:bodyPr/>
          <a:lstStyle/>
          <a:p>
            <a:r>
              <a:rPr lang="nb-NO" sz="2000" dirty="0">
                <a:solidFill>
                  <a:schemeClr val="bg1">
                    <a:lumMod val="50000"/>
                  </a:schemeClr>
                </a:solidFill>
              </a:rPr>
              <a:t>ODIN Finland </a:t>
            </a:r>
            <a:r>
              <a:rPr lang="nb-NO" sz="2000" dirty="0" smtClean="0">
                <a:solidFill>
                  <a:schemeClr val="bg1">
                    <a:lumMod val="50000"/>
                  </a:schemeClr>
                </a:solidFill>
              </a:rPr>
              <a:t/>
            </a:r>
            <a:br>
              <a:rPr lang="nb-NO" sz="2000" dirty="0" smtClean="0">
                <a:solidFill>
                  <a:schemeClr val="bg1">
                    <a:lumMod val="50000"/>
                  </a:schemeClr>
                </a:solidFill>
              </a:rPr>
            </a:br>
            <a:r>
              <a:rPr lang="nb-NO" dirty="0" smtClean="0"/>
              <a:t>Skylder på været</a:t>
            </a:r>
            <a:endParaRPr lang="nb-NO" dirty="0"/>
          </a:p>
        </p:txBody>
      </p:sp>
      <p:sp>
        <p:nvSpPr>
          <p:cNvPr id="4" name="Content Placeholder 3"/>
          <p:cNvSpPr>
            <a:spLocks noGrp="1"/>
          </p:cNvSpPr>
          <p:nvPr>
            <p:ph idx="11"/>
          </p:nvPr>
        </p:nvSpPr>
        <p:spPr/>
        <p:txBody>
          <a:bodyPr/>
          <a:lstStyle/>
          <a:p>
            <a:r>
              <a:rPr lang="nb-NO" dirty="0"/>
              <a:t>Rapportsesongen for det første kvartalet i 2014 </a:t>
            </a:r>
            <a:r>
              <a:rPr lang="nb-NO" dirty="0" smtClean="0"/>
              <a:t>er i gang, i Norge, Norden og verden ellers. </a:t>
            </a:r>
          </a:p>
          <a:p>
            <a:r>
              <a:rPr lang="nb-NO" dirty="0" smtClean="0"/>
              <a:t>Resultatene i Finland kommer </a:t>
            </a:r>
            <a:r>
              <a:rPr lang="nb-NO" dirty="0"/>
              <a:t>inn noe svakere enn ventet, men volumene vokser bra. </a:t>
            </a:r>
            <a:r>
              <a:rPr lang="nb-NO" dirty="0" smtClean="0"/>
              <a:t>Vi noterer kort:</a:t>
            </a:r>
            <a:endParaRPr lang="nb-NO" dirty="0"/>
          </a:p>
          <a:p>
            <a:r>
              <a:rPr lang="nb-NO" dirty="0" smtClean="0"/>
              <a:t>Sportsutstyrsprodusenten </a:t>
            </a:r>
            <a:r>
              <a:rPr lang="nb-NO" b="1" dirty="0" smtClean="0"/>
              <a:t>Amer</a:t>
            </a:r>
            <a:r>
              <a:rPr lang="nb-NO" dirty="0" smtClean="0"/>
              <a:t> </a:t>
            </a:r>
            <a:r>
              <a:rPr lang="nb-NO" dirty="0"/>
              <a:t>leverte </a:t>
            </a:r>
            <a:r>
              <a:rPr lang="nb-NO" dirty="0" smtClean="0"/>
              <a:t>et resultat noe </a:t>
            </a:r>
            <a:r>
              <a:rPr lang="nb-NO" dirty="0"/>
              <a:t>under forventningene. Lite snø </a:t>
            </a:r>
            <a:r>
              <a:rPr lang="nb-NO" dirty="0" smtClean="0"/>
              <a:t>ga problemer </a:t>
            </a:r>
            <a:r>
              <a:rPr lang="nb-NO" dirty="0"/>
              <a:t>for </a:t>
            </a:r>
            <a:r>
              <a:rPr lang="nb-NO" dirty="0" err="1" smtClean="0"/>
              <a:t>langrennsproduktene</a:t>
            </a:r>
            <a:r>
              <a:rPr lang="nb-NO" dirty="0" smtClean="0"/>
              <a:t> </a:t>
            </a:r>
            <a:r>
              <a:rPr lang="nb-NO" dirty="0"/>
              <a:t>og opprydding innenfor </a:t>
            </a:r>
            <a:r>
              <a:rPr lang="nb-NO" dirty="0" smtClean="0"/>
              <a:t>ballsport dro </a:t>
            </a:r>
            <a:r>
              <a:rPr lang="nb-NO" dirty="0"/>
              <a:t>kostnadene opp. </a:t>
            </a:r>
            <a:r>
              <a:rPr lang="nb-NO" dirty="0" smtClean="0"/>
              <a:t>Men den </a:t>
            </a:r>
            <a:r>
              <a:rPr lang="nb-NO" dirty="0"/>
              <a:t>organiske </a:t>
            </a:r>
            <a:r>
              <a:rPr lang="nb-NO" dirty="0" smtClean="0"/>
              <a:t>salgsveksten fortsetter, og det er den langsiktige forretningsutviklingen som ligger til grunn </a:t>
            </a:r>
            <a:r>
              <a:rPr lang="nb-NO" dirty="0"/>
              <a:t>for vår positive holdning til </a:t>
            </a:r>
            <a:r>
              <a:rPr lang="nb-NO" dirty="0" smtClean="0"/>
              <a:t>aksjen.</a:t>
            </a:r>
            <a:endParaRPr lang="nb-NO" dirty="0"/>
          </a:p>
          <a:p>
            <a:r>
              <a:rPr lang="nb-NO" b="1" dirty="0" err="1"/>
              <a:t>Huhtamaki</a:t>
            </a:r>
            <a:r>
              <a:rPr lang="nb-NO" dirty="0"/>
              <a:t> slet med negativ effekt fra det kalde været i USA. </a:t>
            </a:r>
            <a:r>
              <a:rPr lang="nb-NO" dirty="0" smtClean="0"/>
              <a:t>Organisk vekst fortsetter</a:t>
            </a:r>
            <a:r>
              <a:rPr lang="nb-NO" dirty="0"/>
              <a:t>, </a:t>
            </a:r>
            <a:r>
              <a:rPr lang="nb-NO" dirty="0" smtClean="0"/>
              <a:t>ikke minst i fremvoksende markeder, der omsetningen var opp 13% år over år. </a:t>
            </a:r>
            <a:r>
              <a:rPr lang="nb-NO" dirty="0"/>
              <a:t>Den nye fabrikken i USA er </a:t>
            </a:r>
            <a:r>
              <a:rPr lang="nb-NO" dirty="0" smtClean="0"/>
              <a:t>nå i produksjon</a:t>
            </a:r>
            <a:r>
              <a:rPr lang="nb-NO" dirty="0"/>
              <a:t>, og «Subway»-kjeden ble annonsert som </a:t>
            </a:r>
            <a:r>
              <a:rPr lang="nb-NO" dirty="0" smtClean="0"/>
              <a:t>ny, stor </a:t>
            </a:r>
            <a:r>
              <a:rPr lang="nb-NO" dirty="0"/>
              <a:t>kunde og </a:t>
            </a:r>
            <a:r>
              <a:rPr lang="nb-NO" dirty="0" smtClean="0"/>
              <a:t>som vil </a:t>
            </a:r>
            <a:r>
              <a:rPr lang="nb-NO" dirty="0"/>
              <a:t>ta 25% av </a:t>
            </a:r>
            <a:r>
              <a:rPr lang="nb-NO" dirty="0" smtClean="0"/>
              <a:t>volumet. </a:t>
            </a:r>
            <a:endParaRPr lang="nb-NO" dirty="0"/>
          </a:p>
          <a:p>
            <a:endParaRPr lang="nb-NO" dirty="0" smtClean="0"/>
          </a:p>
        </p:txBody>
      </p:sp>
      <p:sp>
        <p:nvSpPr>
          <p:cNvPr id="5" name="TekstSylinder 4"/>
          <p:cNvSpPr txBox="1"/>
          <p:nvPr/>
        </p:nvSpPr>
        <p:spPr>
          <a:xfrm>
            <a:off x="6105128" y="2348880"/>
            <a:ext cx="2592288" cy="369332"/>
          </a:xfrm>
          <a:prstGeom prst="rect">
            <a:avLst/>
          </a:prstGeom>
          <a:noFill/>
        </p:spPr>
        <p:txBody>
          <a:bodyPr wrap="square" rtlCol="0">
            <a:spAutoFit/>
          </a:bodyPr>
          <a:lstStyle/>
          <a:p>
            <a:r>
              <a:rPr lang="nb-NO" sz="1800" dirty="0" err="1" smtClean="0"/>
              <a:t>FactSet</a:t>
            </a:r>
            <a:r>
              <a:rPr lang="nb-NO" sz="1800" dirty="0" smtClean="0"/>
              <a:t>:</a:t>
            </a:r>
            <a:endParaRPr lang="nb-NO" sz="1800" dirty="0"/>
          </a:p>
        </p:txBody>
      </p:sp>
      <p:pic>
        <p:nvPicPr>
          <p:cNvPr id="2050"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6173"/>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862661"/>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0279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
          <p:cNvSpPr>
            <a:spLocks noGrp="1"/>
          </p:cNvSpPr>
          <p:nvPr>
            <p:ph type="title"/>
          </p:nvPr>
        </p:nvSpPr>
        <p:spPr/>
        <p:txBody>
          <a:bodyPr/>
          <a:lstStyle/>
          <a:p>
            <a:r>
              <a:rPr lang="nb-NO" sz="2000" dirty="0">
                <a:solidFill>
                  <a:schemeClr val="bg1">
                    <a:lumMod val="50000"/>
                  </a:schemeClr>
                </a:solidFill>
              </a:rPr>
              <a:t>ODIN Finland </a:t>
            </a:r>
            <a:r>
              <a:rPr lang="nb-NO" sz="2000" dirty="0" smtClean="0">
                <a:solidFill>
                  <a:schemeClr val="bg1">
                    <a:lumMod val="50000"/>
                  </a:schemeClr>
                </a:solidFill>
              </a:rPr>
              <a:t/>
            </a:r>
            <a:br>
              <a:rPr lang="nb-NO" sz="2000" dirty="0" smtClean="0">
                <a:solidFill>
                  <a:schemeClr val="bg1">
                    <a:lumMod val="50000"/>
                  </a:schemeClr>
                </a:solidFill>
              </a:rPr>
            </a:br>
            <a:r>
              <a:rPr lang="nb-NO" dirty="0" smtClean="0"/>
              <a:t>Avskjed på grått papir?</a:t>
            </a:r>
            <a:endParaRPr lang="nb-NO" dirty="0"/>
          </a:p>
        </p:txBody>
      </p:sp>
      <p:sp>
        <p:nvSpPr>
          <p:cNvPr id="4" name="Content Placeholder 3"/>
          <p:cNvSpPr>
            <a:spLocks noGrp="1"/>
          </p:cNvSpPr>
          <p:nvPr>
            <p:ph idx="11"/>
          </p:nvPr>
        </p:nvSpPr>
        <p:spPr/>
        <p:txBody>
          <a:bodyPr/>
          <a:lstStyle/>
          <a:p>
            <a:r>
              <a:rPr lang="nb-NO" dirty="0" smtClean="0"/>
              <a:t>Resultatene til papirprodusenten </a:t>
            </a:r>
            <a:r>
              <a:rPr lang="nb-NO" b="1" dirty="0" smtClean="0"/>
              <a:t>Stora Enso </a:t>
            </a:r>
            <a:r>
              <a:rPr lang="nb-NO" dirty="0" smtClean="0"/>
              <a:t>kom i skyggen av nyheten om</a:t>
            </a:r>
            <a:r>
              <a:rPr lang="nb-NO" b="1" dirty="0" smtClean="0"/>
              <a:t> </a:t>
            </a:r>
            <a:r>
              <a:rPr lang="nb-NO" dirty="0" smtClean="0"/>
              <a:t>at </a:t>
            </a:r>
            <a:r>
              <a:rPr lang="nb-NO" dirty="0"/>
              <a:t>selskapets </a:t>
            </a:r>
            <a:r>
              <a:rPr lang="nb-NO" dirty="0" smtClean="0"/>
              <a:t>toppsjef gjennom 7 år</a:t>
            </a:r>
            <a:r>
              <a:rPr lang="nb-NO" dirty="0"/>
              <a:t>, </a:t>
            </a:r>
            <a:r>
              <a:rPr lang="nb-NO" dirty="0" err="1"/>
              <a:t>Jouko</a:t>
            </a:r>
            <a:r>
              <a:rPr lang="nb-NO" dirty="0"/>
              <a:t> </a:t>
            </a:r>
            <a:r>
              <a:rPr lang="nb-NO" dirty="0" err="1"/>
              <a:t>Karvinen</a:t>
            </a:r>
            <a:r>
              <a:rPr lang="nb-NO" dirty="0"/>
              <a:t>, </a:t>
            </a:r>
            <a:r>
              <a:rPr lang="nb-NO" dirty="0" smtClean="0"/>
              <a:t>vil gå av i </a:t>
            </a:r>
            <a:r>
              <a:rPr lang="nb-NO" dirty="0"/>
              <a:t>løpet av inneværende år</a:t>
            </a:r>
            <a:r>
              <a:rPr lang="nb-NO" dirty="0" smtClean="0"/>
              <a:t>.</a:t>
            </a:r>
          </a:p>
          <a:p>
            <a:r>
              <a:rPr lang="nb-NO" dirty="0" smtClean="0"/>
              <a:t>Markedet spekulerte raskt på hvorfor han går av nå.  Har det noe med ytterligere konsolidering innenfor det meget tøffe europeiske papirmarkedet som er preget av overkapasitet? Eller ligger det politisk press bak? Den finske staten er en stor deleier. </a:t>
            </a:r>
          </a:p>
          <a:p>
            <a:r>
              <a:rPr lang="nb-NO" dirty="0" smtClean="0"/>
              <a:t>Det har nemlig stormet rundt Stora Enso det seneste året. Selskapet, som er et resultat av en sammen-slåing av svenske Stora og finske Enso tilbake i 1998, har måttet ta store avskrivninger som følge av en rekke dårlige oppkjøp. </a:t>
            </a:r>
          </a:p>
          <a:p>
            <a:r>
              <a:rPr lang="nb-NO" dirty="0" smtClean="0"/>
              <a:t>Kritikken mot nåværende ledelse har imidlertid vært knyttet til hvordan selskapet har håndtert en rekke forhold rundt ekspansjonen i fremvoksende økonomier, og intern vilje til å gjøre noe med det.</a:t>
            </a:r>
          </a:p>
          <a:p>
            <a:endParaRPr lang="nb-NO" dirty="0" smtClean="0"/>
          </a:p>
        </p:txBody>
      </p:sp>
      <p:sp>
        <p:nvSpPr>
          <p:cNvPr id="5" name="TekstSylinder 4"/>
          <p:cNvSpPr txBox="1"/>
          <p:nvPr/>
        </p:nvSpPr>
        <p:spPr>
          <a:xfrm>
            <a:off x="6105128" y="2348880"/>
            <a:ext cx="2592288" cy="369332"/>
          </a:xfrm>
          <a:prstGeom prst="rect">
            <a:avLst/>
          </a:prstGeom>
          <a:noFill/>
        </p:spPr>
        <p:txBody>
          <a:bodyPr wrap="square" rtlCol="0">
            <a:spAutoFit/>
          </a:bodyPr>
          <a:lstStyle/>
          <a:p>
            <a:r>
              <a:rPr lang="nb-NO" sz="1800" dirty="0" err="1" smtClean="0"/>
              <a:t>FactSet</a:t>
            </a:r>
            <a:r>
              <a:rPr lang="nb-NO" sz="1800" dirty="0" smtClean="0"/>
              <a:t>:</a:t>
            </a:r>
            <a:endParaRPr lang="nb-NO" sz="1800" dirty="0"/>
          </a:p>
        </p:txBody>
      </p:sp>
      <p:pic>
        <p:nvPicPr>
          <p:cNvPr id="3074"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6173"/>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919882"/>
            <a:ext cx="4378325" cy="200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3192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a:spLocks noGrp="1"/>
          </p:cNvSpPr>
          <p:nvPr>
            <p:ph type="title"/>
          </p:nvPr>
        </p:nvSpPr>
        <p:spPr/>
        <p:txBody>
          <a:bodyPr/>
          <a:lstStyle/>
          <a:p>
            <a:r>
              <a:rPr lang="nb-NO" sz="2000" dirty="0" smtClean="0">
                <a:solidFill>
                  <a:schemeClr val="bg1">
                    <a:lumMod val="50000"/>
                  </a:schemeClr>
                </a:solidFill>
              </a:rPr>
              <a:t>ODIN Norden</a:t>
            </a:r>
            <a:br>
              <a:rPr lang="nb-NO" sz="2000" dirty="0" smtClean="0">
                <a:solidFill>
                  <a:schemeClr val="bg1">
                    <a:lumMod val="50000"/>
                  </a:schemeClr>
                </a:solidFill>
              </a:rPr>
            </a:br>
            <a:r>
              <a:rPr lang="nb-NO" dirty="0" smtClean="0"/>
              <a:t>Les Nordens </a:t>
            </a:r>
            <a:r>
              <a:rPr lang="nb-NO" dirty="0" err="1" smtClean="0"/>
              <a:t>Buffett</a:t>
            </a:r>
            <a:r>
              <a:rPr lang="nb-NO" dirty="0" smtClean="0"/>
              <a:t>!</a:t>
            </a:r>
            <a:endParaRPr lang="nb-NO" dirty="0"/>
          </a:p>
        </p:txBody>
      </p:sp>
      <p:sp>
        <p:nvSpPr>
          <p:cNvPr id="4" name="Content Placeholder 3"/>
          <p:cNvSpPr>
            <a:spLocks noGrp="1"/>
          </p:cNvSpPr>
          <p:nvPr>
            <p:ph idx="11"/>
          </p:nvPr>
        </p:nvSpPr>
        <p:spPr>
          <a:xfrm>
            <a:off x="533400" y="1447801"/>
            <a:ext cx="4376870" cy="4573487"/>
          </a:xfrm>
        </p:spPr>
        <p:txBody>
          <a:bodyPr/>
          <a:lstStyle/>
          <a:p>
            <a:r>
              <a:rPr lang="nb-NO" dirty="0" smtClean="0"/>
              <a:t>Vi </a:t>
            </a:r>
            <a:r>
              <a:rPr lang="nb-NO" dirty="0"/>
              <a:t>oppfordrer alle til å lese investeringsselskapet </a:t>
            </a:r>
            <a:r>
              <a:rPr lang="nb-NO" b="1" dirty="0" smtClean="0"/>
              <a:t>Investor </a:t>
            </a:r>
            <a:r>
              <a:rPr lang="nb-NO" dirty="0" smtClean="0"/>
              <a:t>sine</a:t>
            </a:r>
            <a:r>
              <a:rPr lang="nb-NO" b="1" dirty="0" smtClean="0"/>
              <a:t> </a:t>
            </a:r>
            <a:r>
              <a:rPr lang="nb-NO" dirty="0" smtClean="0"/>
              <a:t> </a:t>
            </a:r>
            <a:r>
              <a:rPr lang="nb-NO" dirty="0"/>
              <a:t>kvartals- og </a:t>
            </a:r>
            <a:r>
              <a:rPr lang="nb-NO" dirty="0" smtClean="0"/>
              <a:t>årsrapporter. I rapporten til det </a:t>
            </a:r>
            <a:r>
              <a:rPr lang="nb-NO" dirty="0" err="1" smtClean="0"/>
              <a:t>Wallenberg</a:t>
            </a:r>
            <a:r>
              <a:rPr lang="nb-NO" dirty="0" smtClean="0"/>
              <a:t>-kontrollerte selskapet leser vi med spesiell interesse «Administrerende </a:t>
            </a:r>
            <a:r>
              <a:rPr lang="nb-NO" dirty="0"/>
              <a:t>har ordet». </a:t>
            </a:r>
            <a:endParaRPr lang="nb-NO" dirty="0" smtClean="0"/>
          </a:p>
          <a:p>
            <a:r>
              <a:rPr lang="nb-NO" dirty="0" smtClean="0"/>
              <a:t>Her kommer </a:t>
            </a:r>
            <a:r>
              <a:rPr lang="nb-NO" dirty="0"/>
              <a:t>selskapets administrerende </a:t>
            </a:r>
            <a:r>
              <a:rPr lang="nb-NO" dirty="0" smtClean="0"/>
              <a:t>direktør, </a:t>
            </a:r>
            <a:r>
              <a:rPr lang="nb-NO" dirty="0" err="1"/>
              <a:t>Börje</a:t>
            </a:r>
            <a:r>
              <a:rPr lang="nb-NO" dirty="0"/>
              <a:t> </a:t>
            </a:r>
            <a:r>
              <a:rPr lang="nb-NO" dirty="0" err="1" smtClean="0"/>
              <a:t>Ekholm</a:t>
            </a:r>
            <a:r>
              <a:rPr lang="nb-NO" dirty="0" smtClean="0"/>
              <a:t>, gjerne med noen gullkorn </a:t>
            </a:r>
            <a:r>
              <a:rPr lang="nb-NO" dirty="0"/>
              <a:t>om </a:t>
            </a:r>
            <a:r>
              <a:rPr lang="nb-NO" dirty="0" smtClean="0"/>
              <a:t>kapitalforvaltning, i beste Warren </a:t>
            </a:r>
            <a:r>
              <a:rPr lang="nb-NO" dirty="0" err="1" smtClean="0"/>
              <a:t>Buffett</a:t>
            </a:r>
            <a:r>
              <a:rPr lang="nb-NO" dirty="0" smtClean="0"/>
              <a:t>-stil.</a:t>
            </a:r>
            <a:endParaRPr lang="nb-NO" dirty="0"/>
          </a:p>
          <a:p>
            <a:r>
              <a:rPr lang="nb-NO" dirty="0"/>
              <a:t>I </a:t>
            </a:r>
            <a:r>
              <a:rPr lang="nb-NO" dirty="0" smtClean="0"/>
              <a:t>seneste rapport skriver </a:t>
            </a:r>
            <a:r>
              <a:rPr lang="nb-NO" dirty="0" err="1" smtClean="0"/>
              <a:t>Ekholm</a:t>
            </a:r>
            <a:r>
              <a:rPr lang="nb-NO" dirty="0" smtClean="0"/>
              <a:t> om viktigheten </a:t>
            </a:r>
            <a:r>
              <a:rPr lang="nb-NO" dirty="0"/>
              <a:t>av langsiktighet når man skal bygge gode selskaper, og hvordan dette </a:t>
            </a:r>
            <a:r>
              <a:rPr lang="nb-NO" dirty="0" smtClean="0"/>
              <a:t>utfordres </a:t>
            </a:r>
            <a:r>
              <a:rPr lang="nb-NO" dirty="0"/>
              <a:t>av finansmarkedets stadig kortere perspektiv. Langsiktighet er imidlertid </a:t>
            </a:r>
            <a:r>
              <a:rPr lang="nb-NO" dirty="0" smtClean="0"/>
              <a:t>bygget </a:t>
            </a:r>
            <a:r>
              <a:rPr lang="nb-NO" dirty="0"/>
              <a:t>opp av mange </a:t>
            </a:r>
            <a:r>
              <a:rPr lang="nb-NO" dirty="0" smtClean="0"/>
              <a:t>kort-perioder</a:t>
            </a:r>
            <a:r>
              <a:rPr lang="nb-NO" dirty="0"/>
              <a:t>, så visjonen bør være </a:t>
            </a:r>
            <a:r>
              <a:rPr lang="nb-NO" dirty="0" smtClean="0"/>
              <a:t>langsiktig.</a:t>
            </a:r>
          </a:p>
          <a:p>
            <a:r>
              <a:rPr lang="nb-NO" dirty="0" smtClean="0"/>
              <a:t>Investors portefølje </a:t>
            </a:r>
            <a:r>
              <a:rPr lang="nb-NO" dirty="0"/>
              <a:t>gir </a:t>
            </a:r>
            <a:r>
              <a:rPr lang="nb-NO" dirty="0" smtClean="0"/>
              <a:t>tilgang </a:t>
            </a:r>
            <a:r>
              <a:rPr lang="nb-NO" dirty="0"/>
              <a:t>til en interessant kombinasjon av store børsnoterte aksjer </a:t>
            </a:r>
            <a:r>
              <a:rPr lang="nb-NO" dirty="0" smtClean="0"/>
              <a:t>(Atlas </a:t>
            </a:r>
            <a:r>
              <a:rPr lang="nb-NO" dirty="0" err="1"/>
              <a:t>Copco</a:t>
            </a:r>
            <a:r>
              <a:rPr lang="nb-NO" dirty="0"/>
              <a:t>, ABB og SEB), finansielle investeringer </a:t>
            </a:r>
            <a:r>
              <a:rPr lang="nb-NO" dirty="0" smtClean="0"/>
              <a:t>(private equity</a:t>
            </a:r>
            <a:r>
              <a:rPr lang="nb-NO" dirty="0"/>
              <a:t>-</a:t>
            </a:r>
            <a:r>
              <a:rPr lang="nb-NO" dirty="0" smtClean="0"/>
              <a:t>selskapet </a:t>
            </a:r>
            <a:r>
              <a:rPr lang="nb-NO" dirty="0"/>
              <a:t>EQT) og </a:t>
            </a:r>
            <a:r>
              <a:rPr lang="nb-NO" dirty="0" smtClean="0"/>
              <a:t>store, unoterte selskaper. Forskjellen </a:t>
            </a:r>
            <a:r>
              <a:rPr lang="nb-NO" dirty="0"/>
              <a:t>(</a:t>
            </a:r>
            <a:r>
              <a:rPr lang="nb-NO" dirty="0" smtClean="0"/>
              <a:t>rabatten) mellom Investors børskurs </a:t>
            </a:r>
            <a:r>
              <a:rPr lang="nb-NO" dirty="0"/>
              <a:t>og underliggende verdier er </a:t>
            </a:r>
            <a:r>
              <a:rPr lang="nb-NO" dirty="0" smtClean="0"/>
              <a:t>nå ca. </a:t>
            </a:r>
            <a:r>
              <a:rPr lang="nb-NO" dirty="0"/>
              <a:t>25%.</a:t>
            </a:r>
          </a:p>
          <a:p>
            <a:endParaRPr lang="nb-NO" dirty="0"/>
          </a:p>
          <a:p>
            <a:endParaRPr lang="nb-NO" dirty="0"/>
          </a:p>
        </p:txBody>
      </p:sp>
      <p:pic>
        <p:nvPicPr>
          <p:cNvPr id="4098"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6173"/>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919882"/>
            <a:ext cx="4378325" cy="200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8253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a:spLocks noGrp="1"/>
          </p:cNvSpPr>
          <p:nvPr>
            <p:ph type="title"/>
          </p:nvPr>
        </p:nvSpPr>
        <p:spPr/>
        <p:txBody>
          <a:bodyPr/>
          <a:lstStyle/>
          <a:p>
            <a:r>
              <a:rPr lang="nb-NO" sz="2000" dirty="0" smtClean="0">
                <a:solidFill>
                  <a:schemeClr val="bg1">
                    <a:lumMod val="50000"/>
                  </a:schemeClr>
                </a:solidFill>
              </a:rPr>
              <a:t>ODIN Norden | </a:t>
            </a:r>
            <a:r>
              <a:rPr lang="nb-NO" sz="2000" dirty="0">
                <a:solidFill>
                  <a:schemeClr val="bg1">
                    <a:lumMod val="50000"/>
                  </a:schemeClr>
                </a:solidFill>
              </a:rPr>
              <a:t>ODIN </a:t>
            </a:r>
            <a:r>
              <a:rPr lang="nb-NO" sz="2000" dirty="0" smtClean="0">
                <a:solidFill>
                  <a:schemeClr val="bg1">
                    <a:lumMod val="50000"/>
                  </a:schemeClr>
                </a:solidFill>
              </a:rPr>
              <a:t>Finland</a:t>
            </a:r>
            <a:br>
              <a:rPr lang="nb-NO" sz="2000" dirty="0" smtClean="0">
                <a:solidFill>
                  <a:schemeClr val="bg1">
                    <a:lumMod val="50000"/>
                  </a:schemeClr>
                </a:solidFill>
              </a:rPr>
            </a:br>
            <a:r>
              <a:rPr lang="nb-NO" dirty="0" smtClean="0"/>
              <a:t>Trafikk som musikk i ørene</a:t>
            </a:r>
            <a:endParaRPr lang="nb-NO" dirty="0"/>
          </a:p>
        </p:txBody>
      </p:sp>
      <p:sp>
        <p:nvSpPr>
          <p:cNvPr id="4" name="Content Placeholder 3"/>
          <p:cNvSpPr>
            <a:spLocks noGrp="1"/>
          </p:cNvSpPr>
          <p:nvPr>
            <p:ph idx="11"/>
          </p:nvPr>
        </p:nvSpPr>
        <p:spPr>
          <a:xfrm>
            <a:off x="533400" y="1447801"/>
            <a:ext cx="4376870" cy="4573487"/>
          </a:xfrm>
        </p:spPr>
        <p:txBody>
          <a:bodyPr/>
          <a:lstStyle/>
          <a:p>
            <a:r>
              <a:rPr lang="nb-NO" dirty="0" smtClean="0"/>
              <a:t>Mobildata-trafikken eksploderer, viser seneste kvartalsrapport fra det svensk-finske teleselskapet </a:t>
            </a:r>
            <a:r>
              <a:rPr lang="nb-NO" b="1" dirty="0" err="1" smtClean="0"/>
              <a:t>TeliaSonera</a:t>
            </a:r>
            <a:r>
              <a:rPr lang="nb-NO" dirty="0" smtClean="0"/>
              <a:t>. Vi er investert i selskapet av følgende </a:t>
            </a:r>
            <a:r>
              <a:rPr lang="nb-NO" dirty="0"/>
              <a:t>årsaker:</a:t>
            </a:r>
          </a:p>
          <a:p>
            <a:pPr marL="285750" indent="-285750">
              <a:buFont typeface="Arial" panose="020B0604020202020204" pitchFamily="34" charset="0"/>
              <a:buChar char="•"/>
            </a:pPr>
            <a:r>
              <a:rPr lang="nb-NO" dirty="0" err="1" smtClean="0"/>
              <a:t>Telekom</a:t>
            </a:r>
            <a:r>
              <a:rPr lang="nb-NO" dirty="0" smtClean="0"/>
              <a:t> </a:t>
            </a:r>
            <a:r>
              <a:rPr lang="nb-NO" dirty="0"/>
              <a:t>generelt har stabil inntjening, og selskapets ledende posisjoner burde styrke dette </a:t>
            </a:r>
            <a:r>
              <a:rPr lang="nb-NO" dirty="0" smtClean="0"/>
              <a:t>ytterligere. Selskapet </a:t>
            </a:r>
            <a:r>
              <a:rPr lang="nb-NO" dirty="0"/>
              <a:t>viser god kostnadsdisiplin, </a:t>
            </a:r>
            <a:r>
              <a:rPr lang="nb-NO" dirty="0" smtClean="0"/>
              <a:t>som gir </a:t>
            </a:r>
            <a:r>
              <a:rPr lang="nb-NO" dirty="0"/>
              <a:t>en fortsatt solid margin til tross for nedgang i </a:t>
            </a:r>
            <a:r>
              <a:rPr lang="nb-NO" dirty="0" smtClean="0"/>
              <a:t>salget.</a:t>
            </a:r>
            <a:endParaRPr lang="nb-NO" dirty="0"/>
          </a:p>
          <a:p>
            <a:pPr marL="285750" indent="-285750">
              <a:buFont typeface="Arial" panose="020B0604020202020204" pitchFamily="34" charset="0"/>
              <a:buChar char="•"/>
            </a:pPr>
            <a:r>
              <a:rPr lang="nb-NO" dirty="0" smtClean="0"/>
              <a:t>Mange </a:t>
            </a:r>
            <a:r>
              <a:rPr lang="nb-NO" dirty="0"/>
              <a:t>av </a:t>
            </a:r>
            <a:r>
              <a:rPr lang="nb-NO" dirty="0" smtClean="0"/>
              <a:t>landene som </a:t>
            </a:r>
            <a:r>
              <a:rPr lang="nb-NO" dirty="0" err="1" smtClean="0"/>
              <a:t>TeliaSonera</a:t>
            </a:r>
            <a:r>
              <a:rPr lang="nb-NO" dirty="0" smtClean="0"/>
              <a:t> </a:t>
            </a:r>
            <a:r>
              <a:rPr lang="nb-NO" dirty="0"/>
              <a:t>er eksponert mot, </a:t>
            </a:r>
            <a:r>
              <a:rPr lang="nb-NO" dirty="0" smtClean="0"/>
              <a:t>Nepal</a:t>
            </a:r>
            <a:r>
              <a:rPr lang="nb-NO" dirty="0"/>
              <a:t>, Tyrkia og </a:t>
            </a:r>
            <a:r>
              <a:rPr lang="nb-NO" dirty="0" smtClean="0"/>
              <a:t>Usbekistan, viser </a:t>
            </a:r>
            <a:r>
              <a:rPr lang="nb-NO" dirty="0"/>
              <a:t>fortsatt sterk </a:t>
            </a:r>
            <a:r>
              <a:rPr lang="nb-NO" dirty="0" smtClean="0"/>
              <a:t>vekst. Med lav </a:t>
            </a:r>
            <a:r>
              <a:rPr lang="nb-NO" dirty="0"/>
              <a:t>datapenetrasjon </a:t>
            </a:r>
            <a:r>
              <a:rPr lang="nb-NO" dirty="0" smtClean="0"/>
              <a:t>her bør </a:t>
            </a:r>
            <a:r>
              <a:rPr lang="nb-NO" dirty="0"/>
              <a:t>veksten forbli </a:t>
            </a:r>
            <a:r>
              <a:rPr lang="nb-NO" dirty="0" smtClean="0"/>
              <a:t>sterk.</a:t>
            </a:r>
            <a:endParaRPr lang="nb-NO" dirty="0"/>
          </a:p>
          <a:p>
            <a:pPr marL="285750" indent="-285750">
              <a:buFont typeface="Arial" panose="020B0604020202020204" pitchFamily="34" charset="0"/>
              <a:buChar char="•"/>
            </a:pPr>
            <a:r>
              <a:rPr lang="nb-NO" dirty="0" smtClean="0"/>
              <a:t>En </a:t>
            </a:r>
            <a:r>
              <a:rPr lang="nb-NO" dirty="0"/>
              <a:t>løsning på aksjonærkonflikten i </a:t>
            </a:r>
            <a:r>
              <a:rPr lang="nb-NO" dirty="0" err="1"/>
              <a:t>Türkcell</a:t>
            </a:r>
            <a:r>
              <a:rPr lang="nb-NO" dirty="0"/>
              <a:t> kan gi så mye som </a:t>
            </a:r>
            <a:r>
              <a:rPr lang="nb-NO" dirty="0" smtClean="0"/>
              <a:t>SEK 3 i </a:t>
            </a:r>
            <a:r>
              <a:rPr lang="nb-NO" dirty="0"/>
              <a:t>ekstraordinær </a:t>
            </a:r>
            <a:r>
              <a:rPr lang="nb-NO" dirty="0" smtClean="0"/>
              <a:t>kontantstrøm.</a:t>
            </a:r>
            <a:endParaRPr lang="nb-NO" dirty="0"/>
          </a:p>
          <a:p>
            <a:pPr marL="285750" indent="-285750">
              <a:buFont typeface="Arial" panose="020B0604020202020204" pitchFamily="34" charset="0"/>
              <a:buChar char="•"/>
            </a:pPr>
            <a:r>
              <a:rPr lang="nb-NO" dirty="0" smtClean="0"/>
              <a:t>Aksjen </a:t>
            </a:r>
            <a:r>
              <a:rPr lang="nb-NO" dirty="0"/>
              <a:t>er priset på en P/E på </a:t>
            </a:r>
            <a:r>
              <a:rPr lang="nb-NO" dirty="0" smtClean="0"/>
              <a:t>ca. 11.5, </a:t>
            </a:r>
            <a:r>
              <a:rPr lang="nb-NO" dirty="0"/>
              <a:t>noe som er lavt gitt den lave risikoen i selskapet. </a:t>
            </a:r>
          </a:p>
          <a:p>
            <a:endParaRPr lang="nb-NO" dirty="0"/>
          </a:p>
        </p:txBody>
      </p:sp>
      <p:pic>
        <p:nvPicPr>
          <p:cNvPr id="5122"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6173"/>
            <a:ext cx="4378325" cy="212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919882"/>
            <a:ext cx="4378325" cy="200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6629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a:spLocks noGrp="1"/>
          </p:cNvSpPr>
          <p:nvPr>
            <p:ph type="title"/>
          </p:nvPr>
        </p:nvSpPr>
        <p:spPr/>
        <p:txBody>
          <a:bodyPr/>
          <a:lstStyle/>
          <a:p>
            <a:r>
              <a:rPr lang="nb-NO" sz="2000" dirty="0" smtClean="0">
                <a:solidFill>
                  <a:schemeClr val="bg1">
                    <a:lumMod val="50000"/>
                  </a:schemeClr>
                </a:solidFill>
              </a:rPr>
              <a:t>ODIN </a:t>
            </a:r>
            <a:r>
              <a:rPr lang="nb-NO" sz="2000" dirty="0" smtClean="0">
                <a:solidFill>
                  <a:schemeClr val="bg1">
                    <a:lumMod val="50000"/>
                  </a:schemeClr>
                </a:solidFill>
              </a:rPr>
              <a:t>Sverige</a:t>
            </a:r>
            <a:r>
              <a:rPr lang="nb-NO" sz="2000" dirty="0" smtClean="0">
                <a:solidFill>
                  <a:schemeClr val="bg1">
                    <a:lumMod val="50000"/>
                  </a:schemeClr>
                </a:solidFill>
              </a:rPr>
              <a:t/>
            </a:r>
            <a:br>
              <a:rPr lang="nb-NO" sz="2000" dirty="0" smtClean="0">
                <a:solidFill>
                  <a:schemeClr val="bg1">
                    <a:lumMod val="50000"/>
                  </a:schemeClr>
                </a:solidFill>
              </a:rPr>
            </a:br>
            <a:r>
              <a:rPr lang="nb-NO" dirty="0" err="1" smtClean="0"/>
              <a:t>Påskekorgen</a:t>
            </a:r>
            <a:r>
              <a:rPr lang="nb-NO" dirty="0" smtClean="0"/>
              <a:t> slukker sorgen</a:t>
            </a:r>
            <a:endParaRPr lang="nb-NO" dirty="0"/>
          </a:p>
        </p:txBody>
      </p:sp>
      <p:sp>
        <p:nvSpPr>
          <p:cNvPr id="4" name="Content Placeholder 3"/>
          <p:cNvSpPr>
            <a:spLocks noGrp="1"/>
          </p:cNvSpPr>
          <p:nvPr>
            <p:ph idx="11"/>
          </p:nvPr>
        </p:nvSpPr>
        <p:spPr/>
        <p:txBody>
          <a:bodyPr/>
          <a:lstStyle/>
          <a:p>
            <a:r>
              <a:rPr lang="nb-NO" dirty="0" smtClean="0"/>
              <a:t>Dagligvareselskapet </a:t>
            </a:r>
            <a:r>
              <a:rPr lang="nb-NO" b="1" dirty="0" err="1" smtClean="0"/>
              <a:t>Axfoods</a:t>
            </a:r>
            <a:r>
              <a:rPr lang="nb-NO" b="1" dirty="0" smtClean="0"/>
              <a:t> </a:t>
            </a:r>
            <a:r>
              <a:rPr lang="nb-NO" dirty="0" smtClean="0"/>
              <a:t>resultat </a:t>
            </a:r>
            <a:r>
              <a:rPr lang="nb-NO" dirty="0"/>
              <a:t>for første kvartal </a:t>
            </a:r>
            <a:r>
              <a:rPr lang="nb-NO" dirty="0" smtClean="0"/>
              <a:t>var svakt </a:t>
            </a:r>
            <a:r>
              <a:rPr lang="nb-NO" dirty="0"/>
              <a:t>sammenlignet med </a:t>
            </a:r>
            <a:r>
              <a:rPr lang="nb-NO" dirty="0" smtClean="0"/>
              <a:t>fjoråret. Men i fjor var påskeuken </a:t>
            </a:r>
            <a:r>
              <a:rPr lang="nb-NO" dirty="0"/>
              <a:t>var fullt inkludert i </a:t>
            </a:r>
            <a:r>
              <a:rPr lang="nb-NO" dirty="0" smtClean="0"/>
              <a:t>1. kvartal, mens den i år blir en </a:t>
            </a:r>
            <a:r>
              <a:rPr lang="nb-NO" dirty="0"/>
              <a:t>del av </a:t>
            </a:r>
            <a:r>
              <a:rPr lang="nb-NO" dirty="0" smtClean="0"/>
              <a:t>det </a:t>
            </a:r>
            <a:r>
              <a:rPr lang="nb-NO" dirty="0"/>
              <a:t>kommende </a:t>
            </a:r>
            <a:r>
              <a:rPr lang="nb-NO" dirty="0" smtClean="0"/>
              <a:t>andrekvartals-resultatet. </a:t>
            </a:r>
            <a:endParaRPr lang="nb-NO" dirty="0"/>
          </a:p>
          <a:p>
            <a:r>
              <a:rPr lang="nb-NO" dirty="0" smtClean="0"/>
              <a:t>Omsetningen endte på snaue SEK 9 mrd. og </a:t>
            </a:r>
            <a:r>
              <a:rPr lang="nb-NO" dirty="0"/>
              <a:t>driftsresultatet </a:t>
            </a:r>
            <a:r>
              <a:rPr lang="nb-NO" dirty="0" smtClean="0"/>
              <a:t>på SEK 246 mill. Dette </a:t>
            </a:r>
            <a:r>
              <a:rPr lang="nb-NO" dirty="0"/>
              <a:t>var noe under forventningen på </a:t>
            </a:r>
            <a:r>
              <a:rPr lang="nb-NO" dirty="0" smtClean="0"/>
              <a:t>henholdsvis SEK 9,1 mrd. </a:t>
            </a:r>
            <a:r>
              <a:rPr lang="nb-NO" dirty="0"/>
              <a:t>og </a:t>
            </a:r>
            <a:r>
              <a:rPr lang="nb-NO" dirty="0" smtClean="0"/>
              <a:t>SEK 263 mill.</a:t>
            </a:r>
          </a:p>
          <a:p>
            <a:r>
              <a:rPr lang="nb-NO" dirty="0" smtClean="0"/>
              <a:t>Vi </a:t>
            </a:r>
            <a:r>
              <a:rPr lang="nb-NO" dirty="0"/>
              <a:t>stiller oss noe undrende til </a:t>
            </a:r>
            <a:r>
              <a:rPr lang="nb-NO" dirty="0" smtClean="0"/>
              <a:t>det markerte </a:t>
            </a:r>
            <a:r>
              <a:rPr lang="nb-NO" dirty="0"/>
              <a:t>kursfallet på </a:t>
            </a:r>
            <a:r>
              <a:rPr lang="nb-NO" dirty="0" smtClean="0"/>
              <a:t>rapportdagen gitt at resultatprognosen for året var uendret og konsernsjefens positive </a:t>
            </a:r>
            <a:r>
              <a:rPr lang="nb-NO" dirty="0"/>
              <a:t>kommentarer </a:t>
            </a:r>
            <a:r>
              <a:rPr lang="nb-NO" dirty="0" smtClean="0"/>
              <a:t>om salget i påsken i år.</a:t>
            </a:r>
            <a:endParaRPr lang="nb-NO" dirty="0"/>
          </a:p>
          <a:p>
            <a:endParaRPr lang="nb-NO" dirty="0" smtClean="0"/>
          </a:p>
          <a:p>
            <a:endParaRPr lang="nb-NO" dirty="0"/>
          </a:p>
        </p:txBody>
      </p:sp>
      <p:pic>
        <p:nvPicPr>
          <p:cNvPr id="7170"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3625"/>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919882"/>
            <a:ext cx="4378325" cy="200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1808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p:cNvSpPr>
            <a:spLocks noGrp="1"/>
          </p:cNvSpPr>
          <p:nvPr>
            <p:ph type="title"/>
          </p:nvPr>
        </p:nvSpPr>
        <p:spPr/>
        <p:txBody>
          <a:bodyPr/>
          <a:lstStyle/>
          <a:p>
            <a:r>
              <a:rPr lang="nb-NO" sz="2000" dirty="0" smtClean="0">
                <a:solidFill>
                  <a:schemeClr val="bg1">
                    <a:lumMod val="50000"/>
                  </a:schemeClr>
                </a:solidFill>
              </a:rPr>
              <a:t>ODIN </a:t>
            </a:r>
            <a:r>
              <a:rPr lang="nb-NO" sz="2000" dirty="0" err="1" smtClean="0">
                <a:solidFill>
                  <a:schemeClr val="bg1">
                    <a:lumMod val="50000"/>
                  </a:schemeClr>
                </a:solidFill>
              </a:rPr>
              <a:t>Emerging</a:t>
            </a:r>
            <a:r>
              <a:rPr lang="nb-NO" sz="2000" dirty="0" smtClean="0">
                <a:solidFill>
                  <a:schemeClr val="bg1">
                    <a:lumMod val="50000"/>
                  </a:schemeClr>
                </a:solidFill>
              </a:rPr>
              <a:t> Markets</a:t>
            </a:r>
            <a:br>
              <a:rPr lang="nb-NO" sz="2000" dirty="0" smtClean="0">
                <a:solidFill>
                  <a:schemeClr val="bg1">
                    <a:lumMod val="50000"/>
                  </a:schemeClr>
                </a:solidFill>
              </a:rPr>
            </a:br>
            <a:r>
              <a:rPr lang="nb-NO" dirty="0" smtClean="0"/>
              <a:t>Bunnfiske i russisk aksje</a:t>
            </a:r>
            <a:endParaRPr lang="nb-NO" dirty="0"/>
          </a:p>
        </p:txBody>
      </p:sp>
      <p:sp>
        <p:nvSpPr>
          <p:cNvPr id="4" name="Content Placeholder 3"/>
          <p:cNvSpPr>
            <a:spLocks noGrp="1"/>
          </p:cNvSpPr>
          <p:nvPr>
            <p:ph idx="11"/>
          </p:nvPr>
        </p:nvSpPr>
        <p:spPr>
          <a:xfrm>
            <a:off x="495300" y="1437737"/>
            <a:ext cx="4376870" cy="4573487"/>
          </a:xfrm>
        </p:spPr>
        <p:txBody>
          <a:bodyPr/>
          <a:lstStyle/>
          <a:p>
            <a:r>
              <a:rPr lang="nb-NO" dirty="0"/>
              <a:t>Vi øker </a:t>
            </a:r>
            <a:r>
              <a:rPr lang="nb-NO" dirty="0" smtClean="0"/>
              <a:t>vår posisjon i det russiske </a:t>
            </a:r>
            <a:r>
              <a:rPr lang="nb-NO" dirty="0"/>
              <a:t>jernbaneselskapet</a:t>
            </a:r>
            <a:r>
              <a:rPr lang="nb-NO" dirty="0" smtClean="0"/>
              <a:t> </a:t>
            </a:r>
            <a:r>
              <a:rPr lang="nb-NO" b="1" dirty="0" err="1"/>
              <a:t>Globaltrans</a:t>
            </a:r>
            <a:r>
              <a:rPr lang="nb-NO" dirty="0"/>
              <a:t> </a:t>
            </a:r>
            <a:r>
              <a:rPr lang="nb-NO" dirty="0" smtClean="0"/>
              <a:t>etter at kursen har falt over </a:t>
            </a:r>
            <a:r>
              <a:rPr lang="nb-NO" dirty="0"/>
              <a:t>40 % </a:t>
            </a:r>
            <a:r>
              <a:rPr lang="nb-NO" dirty="0" smtClean="0"/>
              <a:t>i </a:t>
            </a:r>
            <a:r>
              <a:rPr lang="nb-NO" dirty="0"/>
              <a:t>år </a:t>
            </a:r>
            <a:r>
              <a:rPr lang="nb-NO" dirty="0" smtClean="0"/>
              <a:t>som følge av </a:t>
            </a:r>
            <a:r>
              <a:rPr lang="nb-NO" dirty="0"/>
              <a:t>urolighetene i landet. </a:t>
            </a:r>
            <a:endParaRPr lang="nb-NO" dirty="0" smtClean="0"/>
          </a:p>
          <a:p>
            <a:r>
              <a:rPr lang="nb-NO" dirty="0" err="1"/>
              <a:t>Globaltrans</a:t>
            </a:r>
            <a:r>
              <a:rPr lang="nb-NO" dirty="0" smtClean="0"/>
              <a:t> har, ikke uventet, vært en </a:t>
            </a:r>
            <a:r>
              <a:rPr lang="nb-NO" dirty="0"/>
              <a:t>negativ bidragsyter til fondets avkastning. </a:t>
            </a:r>
            <a:endParaRPr lang="nb-NO" dirty="0" smtClean="0"/>
          </a:p>
          <a:p>
            <a:r>
              <a:rPr lang="nb-NO" dirty="0" smtClean="0"/>
              <a:t>Vi </a:t>
            </a:r>
            <a:r>
              <a:rPr lang="nb-NO" dirty="0"/>
              <a:t>har hatt en ny runde på </a:t>
            </a:r>
            <a:r>
              <a:rPr lang="nb-NO" dirty="0" smtClean="0"/>
              <a:t>investerings-</a:t>
            </a:r>
            <a:r>
              <a:rPr lang="nb-NO" dirty="0" err="1" smtClean="0"/>
              <a:t>caset</a:t>
            </a:r>
            <a:r>
              <a:rPr lang="nb-NO" dirty="0" smtClean="0"/>
              <a:t> , og etter denne, samt en samtale </a:t>
            </a:r>
            <a:r>
              <a:rPr lang="nb-NO" dirty="0"/>
              <a:t>med </a:t>
            </a:r>
            <a:r>
              <a:rPr lang="nb-NO" dirty="0" smtClean="0"/>
              <a:t>ledelsen, finner vi det langsiktige </a:t>
            </a:r>
            <a:r>
              <a:rPr lang="nb-NO" dirty="0"/>
              <a:t>bildet </a:t>
            </a:r>
            <a:r>
              <a:rPr lang="nb-NO" dirty="0" smtClean="0"/>
              <a:t>intakt, selv </a:t>
            </a:r>
            <a:r>
              <a:rPr lang="nb-NO" dirty="0"/>
              <a:t>om </a:t>
            </a:r>
            <a:r>
              <a:rPr lang="nb-NO" dirty="0" smtClean="0"/>
              <a:t>makro-utfordringer </a:t>
            </a:r>
            <a:r>
              <a:rPr lang="nb-NO" dirty="0"/>
              <a:t>kan gi effekt på aktiviteten på russisk jernbane. Dette er </a:t>
            </a:r>
            <a:r>
              <a:rPr lang="nb-NO" dirty="0" smtClean="0"/>
              <a:t>imidlertid allerede diskontert </a:t>
            </a:r>
            <a:r>
              <a:rPr lang="nb-NO" dirty="0"/>
              <a:t>i dagens kurs </a:t>
            </a:r>
            <a:r>
              <a:rPr lang="nb-NO" dirty="0" smtClean="0"/>
              <a:t>slik vi </a:t>
            </a:r>
            <a:r>
              <a:rPr lang="nb-NO" dirty="0"/>
              <a:t>ser det</a:t>
            </a:r>
            <a:r>
              <a:rPr lang="nb-NO" dirty="0" smtClean="0"/>
              <a:t>.</a:t>
            </a:r>
          </a:p>
          <a:p>
            <a:endParaRPr lang="nb-NO" dirty="0"/>
          </a:p>
        </p:txBody>
      </p:sp>
      <p:pic>
        <p:nvPicPr>
          <p:cNvPr id="8194"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5032375" y="1483625"/>
            <a:ext cx="4378325" cy="212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5032375" y="3919882"/>
            <a:ext cx="4378325" cy="200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6838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ugin &amp; Munin - Weekly Market Briefing">
  <a:themeElements>
    <a:clrScheme name="Custom 9">
      <a:dk1>
        <a:srgbClr val="000000"/>
      </a:dk1>
      <a:lt1>
        <a:sysClr val="window" lastClr="FFFFFF"/>
      </a:lt1>
      <a:dk2>
        <a:srgbClr val="9B9B9B"/>
      </a:dk2>
      <a:lt2>
        <a:srgbClr val="EEECE1"/>
      </a:lt2>
      <a:accent1>
        <a:srgbClr val="246E75"/>
      </a:accent1>
      <a:accent2>
        <a:srgbClr val="81ABDE"/>
      </a:accent2>
      <a:accent3>
        <a:srgbClr val="A1D0B6"/>
      </a:accent3>
      <a:accent4>
        <a:srgbClr val="988865"/>
      </a:accent4>
      <a:accent5>
        <a:srgbClr val="FBBB35"/>
      </a:accent5>
      <a:accent6>
        <a:srgbClr val="E53B27"/>
      </a:accent6>
      <a:hlink>
        <a:srgbClr val="429196"/>
      </a:hlink>
      <a:folHlink>
        <a:srgbClr val="BADDCC"/>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Hugin &amp; Munin - Weekly Market Briefing</Template>
  <TotalTime>477</TotalTime>
  <Words>1874</Words>
  <Application>Microsoft Office PowerPoint</Application>
  <PresentationFormat>A4 (210 x 297 mm)</PresentationFormat>
  <Paragraphs>96</Paragraphs>
  <Slides>17</Slides>
  <Notes>1</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Hugin &amp; Munin - Weekly Market Briefing</vt:lpstr>
      <vt:lpstr>Hugin &amp; Munin - Weekly Market Briefing</vt:lpstr>
      <vt:lpstr>Aksjemarkedene Uken som gikk</vt:lpstr>
      <vt:lpstr>ODIN Norge Norske selskaper i globalt marked</vt:lpstr>
      <vt:lpstr>ODIN Finland  Skylder på været</vt:lpstr>
      <vt:lpstr>ODIN Finland  Avskjed på grått papir?</vt:lpstr>
      <vt:lpstr>ODIN Norden Les Nordens Buffett!</vt:lpstr>
      <vt:lpstr>ODIN Norden | ODIN Finland Trafikk som musikk i ørene</vt:lpstr>
      <vt:lpstr>ODIN Sverige Påskekorgen slukker sorgen</vt:lpstr>
      <vt:lpstr>ODIN Emerging Markets Bunnfiske i russisk aksje</vt:lpstr>
      <vt:lpstr>ODIN Emerging Markets Mye å gå på i India</vt:lpstr>
      <vt:lpstr>  ODIN Global Amerikansk resultatsesong sparkes i gang</vt:lpstr>
      <vt:lpstr>ODIN Maritim Avdempet med lave rater</vt:lpstr>
      <vt:lpstr>ODIN Offshore Men oljeservice var ikke død…</vt:lpstr>
      <vt:lpstr>ODIN Offshore Nyheter i rigg og napp</vt:lpstr>
      <vt:lpstr>Benytt våre kundetjenester</vt:lpstr>
      <vt:lpstr>Vi minner om…</vt:lpstr>
      <vt:lpstr>PowerPoint-presentasjon</vt:lpstr>
    </vt:vector>
  </TitlesOfParts>
  <Company>HiBu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Hugin &amp; Munin - Weekly Market Briefing</dc:title>
  <dc:creator>jonom</dc:creator>
  <cp:lastModifiedBy>Elisabeth Lunde</cp:lastModifiedBy>
  <cp:revision>134</cp:revision>
  <cp:lastPrinted>2013-11-01T14:10:29Z</cp:lastPrinted>
  <dcterms:created xsi:type="dcterms:W3CDTF">2014-04-03T19:32:24Z</dcterms:created>
  <dcterms:modified xsi:type="dcterms:W3CDTF">2014-04-25T07:58:27Z</dcterms:modified>
</cp:coreProperties>
</file>